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0" r:id="rId5"/>
    <p:sldId id="261" r:id="rId6"/>
    <p:sldId id="263" r:id="rId7"/>
    <p:sldId id="264" r:id="rId8"/>
    <p:sldId id="265" r:id="rId9"/>
    <p:sldId id="268" r:id="rId10"/>
    <p:sldId id="266" r:id="rId11"/>
    <p:sldId id="267" r:id="rId12"/>
    <p:sldId id="275" r:id="rId13"/>
    <p:sldId id="269" r:id="rId14"/>
    <p:sldId id="270" r:id="rId15"/>
    <p:sldId id="271" r:id="rId16"/>
    <p:sldId id="272" r:id="rId17"/>
    <p:sldId id="273"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5B2C641-23A9-40E0-BE69-F27B6051F635}" type="datetimeFigureOut">
              <a:rPr lang="ar-IQ" smtClean="0"/>
              <a:pPr/>
              <a:t>16/05/1446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FDD9194-A08C-4AC7-B012-C0BD33DCFFBF}"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B2C641-23A9-40E0-BE69-F27B6051F635}" type="datetimeFigureOut">
              <a:rPr lang="ar-IQ" smtClean="0"/>
              <a:pPr/>
              <a:t>16/05/1446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DD9194-A08C-4AC7-B012-C0BD33DCFFBF}"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a:p>
        </p:txBody>
      </p:sp>
      <p:pic>
        <p:nvPicPr>
          <p:cNvPr id="34818" name="Picture 2" descr="Nanofiber Aerogel to Control Bleeding from Penetrating Wounds"/>
          <p:cNvPicPr>
            <a:picLocks noChangeAspect="1" noChangeArrowheads="1"/>
          </p:cNvPicPr>
          <p:nvPr/>
        </p:nvPicPr>
        <p:blipFill>
          <a:blip r:embed="rId2"/>
          <a:srcRect/>
          <a:stretch>
            <a:fillRect/>
          </a:stretch>
        </p:blipFill>
        <p:spPr bwMode="auto">
          <a:xfrm>
            <a:off x="0" y="0"/>
            <a:ext cx="9525000" cy="6981826"/>
          </a:xfrm>
          <a:prstGeom prst="rect">
            <a:avLst/>
          </a:prstGeom>
          <a:noFill/>
        </p:spPr>
      </p:pic>
      <p:sp>
        <p:nvSpPr>
          <p:cNvPr id="6" name="عنوان 1"/>
          <p:cNvSpPr>
            <a:spLocks noGrp="1"/>
          </p:cNvSpPr>
          <p:nvPr>
            <p:ph type="ctrTitle"/>
          </p:nvPr>
        </p:nvSpPr>
        <p:spPr>
          <a:xfrm>
            <a:off x="0" y="0"/>
            <a:ext cx="5786446" cy="1500174"/>
          </a:xfrm>
        </p:spPr>
        <p:txBody>
          <a:bodyPr/>
          <a:lstStyle/>
          <a:p>
            <a:r>
              <a:rPr lang="en-US" dirty="0" smtClean="0"/>
              <a:t>Bleeding and </a:t>
            </a:r>
            <a:r>
              <a:rPr lang="en-US" dirty="0" err="1" smtClean="0"/>
              <a:t>hemostasis</a:t>
            </a:r>
            <a:endParaRPr lang="ar-IQ" dirty="0"/>
          </a:p>
        </p:txBody>
      </p:sp>
      <p:sp>
        <p:nvSpPr>
          <p:cNvPr id="7" name="عنوان 1"/>
          <p:cNvSpPr txBox="1">
            <a:spLocks/>
          </p:cNvSpPr>
          <p:nvPr/>
        </p:nvSpPr>
        <p:spPr>
          <a:xfrm>
            <a:off x="3500430" y="5357826"/>
            <a:ext cx="5786446" cy="1500174"/>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ar-IQ" sz="4400" dirty="0" smtClean="0">
                <a:latin typeface="+mj-lt"/>
                <a:ea typeface="+mj-ea"/>
                <a:cs typeface="+mj-cs"/>
              </a:rPr>
              <a:t>ا.م.د. رافد مجيد نعيم </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5643602"/>
          </a:xfrm>
        </p:spPr>
        <p:txBody>
          <a:bodyPr>
            <a:normAutofit fontScale="92500" lnSpcReduction="20000"/>
          </a:bodyPr>
          <a:lstStyle/>
          <a:p>
            <a:pPr algn="l" rtl="0"/>
            <a:r>
              <a:rPr lang="en-US" b="1" dirty="0" smtClean="0"/>
              <a:t>Some </a:t>
            </a:r>
            <a:r>
              <a:rPr lang="en-US" b="1" dirty="0" err="1" smtClean="0"/>
              <a:t>coagulopathies</a:t>
            </a:r>
            <a:r>
              <a:rPr lang="en-US" b="1" dirty="0" smtClean="0"/>
              <a:t> result in spontaneous bleeding, but many are subclinical; hemorrhage may occur only following an invasive procedure</a:t>
            </a:r>
            <a:r>
              <a:rPr lang="en-US" dirty="0" smtClean="0"/>
              <a:t>. </a:t>
            </a:r>
          </a:p>
          <a:p>
            <a:pPr algn="r"/>
            <a:r>
              <a:rPr lang="ar-IQ" dirty="0" smtClean="0"/>
              <a:t>تؤدي بعض </a:t>
            </a:r>
            <a:r>
              <a:rPr lang="ar-IQ" dirty="0" err="1" smtClean="0"/>
              <a:t>اعتلالات</a:t>
            </a:r>
            <a:r>
              <a:rPr lang="ar-IQ" dirty="0" smtClean="0"/>
              <a:t> تخثر الدم إلى نزيف تلقائي، لكن العديد منها غير سريري؛ فقد يحدث النزيف فقط بعد إجراء جراحي.</a:t>
            </a:r>
            <a:endParaRPr lang="en-US" dirty="0" smtClean="0"/>
          </a:p>
          <a:p>
            <a:pPr algn="l" rtl="0"/>
            <a:endParaRPr lang="en-US" dirty="0" smtClean="0"/>
          </a:p>
          <a:p>
            <a:pPr algn="l" rtl="0"/>
            <a:r>
              <a:rPr lang="en-US" dirty="0" smtClean="0"/>
              <a:t>This is particularly true in cats, in which subclinical </a:t>
            </a:r>
            <a:r>
              <a:rPr lang="en-US" dirty="0" err="1" smtClean="0"/>
              <a:t>hemostatic</a:t>
            </a:r>
            <a:r>
              <a:rPr lang="en-US" dirty="0" smtClean="0"/>
              <a:t> defects are relatively common with underlying disease, such as </a:t>
            </a:r>
            <a:r>
              <a:rPr lang="en-US" dirty="0" err="1" smtClean="0"/>
              <a:t>hepatopathy</a:t>
            </a:r>
            <a:r>
              <a:rPr lang="en-US" dirty="0" smtClean="0"/>
              <a:t>, viral disease, or </a:t>
            </a:r>
            <a:r>
              <a:rPr lang="en-US" dirty="0" err="1" smtClean="0"/>
              <a:t>neoplasia</a:t>
            </a:r>
            <a:r>
              <a:rPr lang="en-US" dirty="0" smtClean="0"/>
              <a:t> </a:t>
            </a:r>
            <a:r>
              <a:rPr lang="en-US" dirty="0" smtClean="0"/>
              <a:t>  </a:t>
            </a:r>
            <a:endParaRPr lang="en-US" dirty="0" smtClean="0"/>
          </a:p>
          <a:p>
            <a:r>
              <a:rPr lang="ar-IQ" dirty="0" smtClean="0"/>
              <a:t>وينطبق هذا بشكل خاص على القطط، حيث تكون عيوب التخثر غير </a:t>
            </a:r>
            <a:r>
              <a:rPr lang="ar-IQ" dirty="0" err="1" smtClean="0"/>
              <a:t>السريرية</a:t>
            </a:r>
            <a:r>
              <a:rPr lang="ar-IQ" dirty="0" smtClean="0"/>
              <a:t> شائعة نسبيًا مع الأمراض الكامنة، مثل اعتلال الكبد أو الأمراض الفيروسية أو الأورام الخبيثة</a:t>
            </a:r>
            <a:endParaRPr lang="en-US" dirty="0" smtClean="0"/>
          </a:p>
          <a:p>
            <a:endParaRPr lang="ar-IQ" dirty="0"/>
          </a:p>
        </p:txBody>
      </p:sp>
      <p:pic>
        <p:nvPicPr>
          <p:cNvPr id="24578" name="Picture 2" descr="Gastric Dilatation and Volvulus: Stabilization and Surgery | Today's  Veterinary Practice"/>
          <p:cNvPicPr>
            <a:picLocks noChangeAspect="1" noChangeArrowheads="1"/>
          </p:cNvPicPr>
          <p:nvPr/>
        </p:nvPicPr>
        <p:blipFill>
          <a:blip r:embed="rId2" cstate="print"/>
          <a:srcRect/>
          <a:stretch>
            <a:fillRect/>
          </a:stretch>
        </p:blipFill>
        <p:spPr bwMode="auto">
          <a:xfrm>
            <a:off x="0" y="5244227"/>
            <a:ext cx="4714908" cy="161377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52"/>
            <a:ext cx="9144000" cy="5214950"/>
          </a:xfrm>
        </p:spPr>
        <p:txBody>
          <a:bodyPr>
            <a:normAutofit fontScale="70000" lnSpcReduction="20000"/>
          </a:bodyPr>
          <a:lstStyle/>
          <a:p>
            <a:pPr algn="just" rtl="0"/>
            <a:r>
              <a:rPr lang="en-US" dirty="0" err="1" smtClean="0"/>
              <a:t>Coagulopathy</a:t>
            </a:r>
            <a:r>
              <a:rPr lang="en-US" dirty="0" smtClean="0"/>
              <a:t> of Trauma and Hemorrhage. An acute </a:t>
            </a:r>
            <a:r>
              <a:rPr lang="en-US" dirty="0" err="1" smtClean="0"/>
              <a:t>coagulopathy</a:t>
            </a:r>
            <a:r>
              <a:rPr lang="en-US" dirty="0" smtClean="0"/>
              <a:t> is present one in four human trauma patients, and is associated with a four-fold increase in mortality. </a:t>
            </a:r>
            <a:r>
              <a:rPr lang="en-US" b="1" dirty="0" smtClean="0"/>
              <a:t>This syndrome, referred to as the acute </a:t>
            </a:r>
            <a:r>
              <a:rPr lang="en-US" b="1" dirty="0" err="1" smtClean="0"/>
              <a:t>coagulopathy</a:t>
            </a:r>
            <a:r>
              <a:rPr lang="en-US" b="1" dirty="0" smtClean="0"/>
              <a:t> of trauma-shock</a:t>
            </a:r>
            <a:r>
              <a:rPr lang="en-US" dirty="0" smtClean="0"/>
              <a:t>, is the consequence of tissue injury, shock, and massive fluid resuscitation. </a:t>
            </a:r>
            <a:r>
              <a:rPr lang="ar-IQ" dirty="0" smtClean="0"/>
              <a:t>مهم</a:t>
            </a:r>
            <a:endParaRPr lang="en-US" dirty="0" smtClean="0"/>
          </a:p>
          <a:p>
            <a:r>
              <a:rPr lang="ar-IQ" dirty="0" smtClean="0"/>
              <a:t>إن اعتلال تخثر الدم الناتج عن الصدمات والنزيف يظهر عند دخول واحد من كل أربعة مرضى مصابين بصدمات، ويرتبط بزيادة في معدل الوفيات بمقدار أربعة أضعاف. إن هذه المتلازمة، التي يشار إليها باسم اعتلال تخثر الدم الحاد الناتج عن الصدمة، هي نتيجة لإصابة الأنسجة والصدمة والإنعاش بالسوائل بشكل كبير. تؤدي إصابة الأنسجة إلى زيادة انحلال </a:t>
            </a:r>
            <a:r>
              <a:rPr lang="ar-IQ" dirty="0" err="1" smtClean="0"/>
              <a:t>الفيبرين</a:t>
            </a:r>
            <a:r>
              <a:rPr lang="ar-IQ" dirty="0" smtClean="0"/>
              <a:t> الناجم عن زيادة إطلاق منشط </a:t>
            </a:r>
            <a:r>
              <a:rPr lang="ar-IQ" dirty="0" err="1" smtClean="0"/>
              <a:t>البلازمينوجين</a:t>
            </a:r>
            <a:r>
              <a:rPr lang="ar-IQ" dirty="0" smtClean="0"/>
              <a:t> وتثبيط مثبطات مثبطات </a:t>
            </a:r>
            <a:r>
              <a:rPr lang="ar-IQ" dirty="0" err="1" smtClean="0"/>
              <a:t>البلازمينوجين</a:t>
            </a:r>
            <a:r>
              <a:rPr lang="ar-IQ" dirty="0" smtClean="0"/>
              <a:t> من النوع 1. يحدث فرط انحلال </a:t>
            </a:r>
            <a:r>
              <a:rPr lang="ar-IQ" dirty="0" err="1" smtClean="0"/>
              <a:t>الفيبرين</a:t>
            </a:r>
            <a:r>
              <a:rPr lang="ar-IQ" dirty="0" smtClean="0"/>
              <a:t> بشكل عام بعد الصدمة مباشرة ويستمر لمدة 24 ساعة في حالات الصدمة الخفيفة أو المتوسطة، ولكنه قد يظل مرتفعًا في حالة الإصابة الشديدة. يؤدي الإنعاش بالسوائل ونقل الدم إلى تخفيف الدم، وفي الحالات التي لا يتم فيها تصحيح نقص التروية، يؤدي انخفاض حرارة الجسم وحمض الدم إلى تفاقم الاضطرابات التي تؤدي إلى توقف النزيف. وقد تمت الإشارة إلى هذا باسم الدائرة الدموية المفرغة، والتي تنطبق على الصدمات المرتبطة بالجروح وكذلك الجراحة</a:t>
            </a:r>
            <a:r>
              <a:rPr lang="en-US" dirty="0" smtClean="0"/>
              <a:t>. </a:t>
            </a:r>
            <a:endParaRPr lang="ar-IQ" dirty="0"/>
          </a:p>
        </p:txBody>
      </p:sp>
      <p:pic>
        <p:nvPicPr>
          <p:cNvPr id="23554" name="Picture 2" descr="Unilateral Subconjunctival and Retrobulbar Hemorrhage Secondary to  Brodifacoum Toxicity in a Dog - Kuhn - 2013 - Case Reports in Veterinary  Medicine - Wiley Online Library"/>
          <p:cNvPicPr>
            <a:picLocks noChangeAspect="1" noChangeArrowheads="1"/>
          </p:cNvPicPr>
          <p:nvPr/>
        </p:nvPicPr>
        <p:blipFill>
          <a:blip r:embed="rId2"/>
          <a:srcRect/>
          <a:stretch>
            <a:fillRect/>
          </a:stretch>
        </p:blipFill>
        <p:spPr bwMode="auto">
          <a:xfrm>
            <a:off x="5643570" y="4617724"/>
            <a:ext cx="3500430" cy="22402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 name="صورة 3"/>
          <p:cNvPicPr/>
          <p:nvPr/>
        </p:nvPicPr>
        <p:blipFill>
          <a:blip r:embed="rId2"/>
          <a:srcRect l="8007" t="18642" r="47291" b="25878"/>
          <a:stretch>
            <a:fillRect/>
          </a:stretch>
        </p:blipFill>
        <p:spPr bwMode="auto">
          <a:xfrm>
            <a:off x="500034" y="214290"/>
            <a:ext cx="7858180" cy="664371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5786446" cy="6858000"/>
          </a:xfrm>
        </p:spPr>
        <p:txBody>
          <a:bodyPr>
            <a:normAutofit fontScale="70000" lnSpcReduction="20000"/>
          </a:bodyPr>
          <a:lstStyle/>
          <a:p>
            <a:pPr algn="l" rtl="0"/>
            <a:r>
              <a:rPr lang="en-US" b="1" dirty="0" err="1" smtClean="0"/>
              <a:t>Hemodilution</a:t>
            </a:r>
            <a:r>
              <a:rPr lang="en-US" b="1" dirty="0" smtClean="0"/>
              <a:t>.</a:t>
            </a:r>
            <a:r>
              <a:rPr lang="en-US" dirty="0" smtClean="0"/>
              <a:t> </a:t>
            </a:r>
          </a:p>
          <a:p>
            <a:pPr algn="just" rtl="0">
              <a:buNone/>
            </a:pPr>
            <a:r>
              <a:rPr lang="en-US" dirty="0" err="1" smtClean="0"/>
              <a:t>Dilutional</a:t>
            </a:r>
            <a:r>
              <a:rPr lang="en-US" dirty="0" smtClean="0"/>
              <a:t> </a:t>
            </a:r>
            <a:r>
              <a:rPr lang="en-US" dirty="0" err="1" smtClean="0"/>
              <a:t>coagulopathy</a:t>
            </a:r>
            <a:r>
              <a:rPr lang="en-US" dirty="0" smtClean="0"/>
              <a:t> refers to the syndrome that results from blood loss, consumption of coagulation factors and platelets, and intravascular volume replacement. </a:t>
            </a:r>
            <a:r>
              <a:rPr lang="en-US" dirty="0" err="1" smtClean="0"/>
              <a:t>Hypofibrinogenemia</a:t>
            </a:r>
            <a:r>
              <a:rPr lang="en-US" dirty="0" smtClean="0"/>
              <a:t>, thrombocytopenia, and reduced factor concentrations lead to significant bleeding tendencies.</a:t>
            </a:r>
          </a:p>
          <a:p>
            <a:pPr algn="just">
              <a:buNone/>
            </a:pPr>
            <a:r>
              <a:rPr lang="ar-IQ" dirty="0" smtClean="0"/>
              <a:t>يشير اعتلال التخثر الناتج عن التخفيف إلى المتلازمة التي تنتج عن فقدان الدم، واستهلاك عوامل التخثر والصفائح الدموية، واستبدال الحجم داخل الأوعية الدموية. يؤدي نقص </a:t>
            </a:r>
            <a:r>
              <a:rPr lang="ar-IQ" dirty="0" err="1" smtClean="0"/>
              <a:t>فيبرينوجين</a:t>
            </a:r>
            <a:r>
              <a:rPr lang="ar-IQ" dirty="0" smtClean="0"/>
              <a:t> الدم، وقلة </a:t>
            </a:r>
            <a:r>
              <a:rPr lang="ar-IQ" dirty="0" err="1" smtClean="0"/>
              <a:t>الصفيحات</a:t>
            </a:r>
            <a:r>
              <a:rPr lang="ar-IQ" dirty="0" smtClean="0"/>
              <a:t> الدموية، وانخفاض تركيزات العوامل إلى حدوث نزيف كبير. </a:t>
            </a:r>
            <a:endParaRPr lang="en-US" dirty="0" smtClean="0"/>
          </a:p>
          <a:p>
            <a:pPr algn="just" rtl="0">
              <a:buNone/>
            </a:pPr>
            <a:endParaRPr lang="en-US" dirty="0" smtClean="0"/>
          </a:p>
          <a:p>
            <a:r>
              <a:rPr lang="ar-IQ" dirty="0" smtClean="0"/>
              <a:t>أثناء صدمة نقص حجم الدم، يؤدي انخفاض الضغط </a:t>
            </a:r>
            <a:r>
              <a:rPr lang="ar-IQ" dirty="0" err="1" smtClean="0"/>
              <a:t>الهيدروستاتيكي</a:t>
            </a:r>
            <a:r>
              <a:rPr lang="ar-IQ" dirty="0" smtClean="0"/>
              <a:t> داخل الأوعية الدموية إلى تحولات السوائل </a:t>
            </a:r>
            <a:r>
              <a:rPr lang="ar-IQ" dirty="0" err="1" smtClean="0"/>
              <a:t>الخلالية</a:t>
            </a:r>
            <a:r>
              <a:rPr lang="ar-IQ" dirty="0" smtClean="0"/>
              <a:t> التي تفتقر إلى عوامل التخثر إلى البلازما. ويتفاقم هذا الأمر بسبب الإنعاش العنيف بالسوائل الوريدية </a:t>
            </a:r>
            <a:r>
              <a:rPr lang="ar-IQ" dirty="0" err="1" smtClean="0"/>
              <a:t>و</a:t>
            </a:r>
            <a:r>
              <a:rPr lang="ar-IQ" dirty="0" smtClean="0"/>
              <a:t>/أو نقل خلايا الدم الحمراء بكميات كبيرة، ويتفاقم أكثر بسبب الغرويات الاصطناعية، وخاصة نشا </a:t>
            </a:r>
            <a:r>
              <a:rPr lang="ar-IQ" dirty="0" err="1" smtClean="0"/>
              <a:t>هيدروكسي</a:t>
            </a:r>
            <a:r>
              <a:rPr lang="ar-IQ" dirty="0" smtClean="0"/>
              <a:t> </a:t>
            </a:r>
            <a:r>
              <a:rPr lang="ar-IQ" dirty="0" err="1" smtClean="0"/>
              <a:t>إيثيل</a:t>
            </a:r>
            <a:r>
              <a:rPr lang="ar-IQ" dirty="0" smtClean="0"/>
              <a:t> (</a:t>
            </a:r>
            <a:r>
              <a:rPr lang="ar-IQ" dirty="0" err="1" smtClean="0"/>
              <a:t>هيتاستارش</a:t>
            </a:r>
            <a:r>
              <a:rPr lang="ar-IQ" dirty="0" smtClean="0"/>
              <a:t>). يُعرَّف مصطلح نقل الدم الضخم بأنه نقل مكونات الدم التي تكون أكبر من حجم دم المريض (90 مل/كجم في الكلب، و66 مل/كجم في القط) خلال فترة 24 ساعة، أو نقل نصف حجم الدم خلال 3 ساعات</a:t>
            </a:r>
            <a:endParaRPr lang="en-US" dirty="0" smtClean="0"/>
          </a:p>
        </p:txBody>
      </p:sp>
      <p:pic>
        <p:nvPicPr>
          <p:cNvPr id="21506" name="Picture 2" descr="Section 5: Fluid Therapy in Ill Patients - AAHA"/>
          <p:cNvPicPr>
            <a:picLocks noChangeAspect="1" noChangeArrowheads="1"/>
          </p:cNvPicPr>
          <p:nvPr/>
        </p:nvPicPr>
        <p:blipFill>
          <a:blip r:embed="rId2" cstate="print"/>
          <a:srcRect/>
          <a:stretch>
            <a:fillRect/>
          </a:stretch>
        </p:blipFill>
        <p:spPr bwMode="auto">
          <a:xfrm>
            <a:off x="5498230" y="4214818"/>
            <a:ext cx="3645770" cy="2643182"/>
          </a:xfrm>
          <a:prstGeom prst="rect">
            <a:avLst/>
          </a:prstGeom>
          <a:noFill/>
        </p:spPr>
      </p:pic>
      <p:pic>
        <p:nvPicPr>
          <p:cNvPr id="21508" name="Picture 4" descr="650+ Dog Transfusion Stock Photos, Pictures &amp; Royalty-Free Images - iStock"/>
          <p:cNvPicPr>
            <a:picLocks noChangeAspect="1" noChangeArrowheads="1"/>
          </p:cNvPicPr>
          <p:nvPr/>
        </p:nvPicPr>
        <p:blipFill>
          <a:blip r:embed="rId3"/>
          <a:srcRect/>
          <a:stretch>
            <a:fillRect/>
          </a:stretch>
        </p:blipFill>
        <p:spPr bwMode="auto">
          <a:xfrm>
            <a:off x="5929323" y="928692"/>
            <a:ext cx="3214678" cy="214311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5286412"/>
          </a:xfrm>
        </p:spPr>
        <p:txBody>
          <a:bodyPr>
            <a:normAutofit fontScale="77500" lnSpcReduction="20000"/>
          </a:bodyPr>
          <a:lstStyle/>
          <a:p>
            <a:pPr algn="l" rtl="0"/>
            <a:r>
              <a:rPr lang="en-US" dirty="0" smtClean="0"/>
              <a:t>Fibrinogen is the first factor to become critically reduced with </a:t>
            </a:r>
            <a:r>
              <a:rPr lang="en-US" dirty="0" err="1" smtClean="0"/>
              <a:t>hemodilution</a:t>
            </a:r>
            <a:r>
              <a:rPr lang="en-US" dirty="0" smtClean="0"/>
              <a:t>. During blood loss, the limited increase in fibrinogen synthesis cannot compensate for increased fibrinogen breakdown, and fibrinogen is required in substantially higher concentrations than other factors.</a:t>
            </a:r>
          </a:p>
          <a:p>
            <a:pPr algn="l" rtl="0">
              <a:buNone/>
            </a:pPr>
            <a:r>
              <a:rPr lang="en-US" dirty="0" smtClean="0"/>
              <a:t> </a:t>
            </a:r>
          </a:p>
          <a:p>
            <a:r>
              <a:rPr lang="ar-IQ" dirty="0" err="1" smtClean="0"/>
              <a:t>الفيبرينوجين</a:t>
            </a:r>
            <a:r>
              <a:rPr lang="ar-IQ" dirty="0" smtClean="0"/>
              <a:t> هو أول عامل ينخفض ​​بشكل حاد مع تخفيف الدم. أثناء فقدان الدم، لا يمكن للزيادة المحدودة في تخليق </a:t>
            </a:r>
            <a:r>
              <a:rPr lang="ar-IQ" dirty="0" err="1" smtClean="0"/>
              <a:t>الفيبرينوجين</a:t>
            </a:r>
            <a:r>
              <a:rPr lang="ar-IQ" dirty="0" smtClean="0"/>
              <a:t> أن تعوض عن زيادة تحلل </a:t>
            </a:r>
            <a:r>
              <a:rPr lang="ar-IQ" dirty="0" err="1" smtClean="0"/>
              <a:t>الفيبرينوجين</a:t>
            </a:r>
            <a:r>
              <a:rPr lang="ar-IQ" dirty="0" smtClean="0"/>
              <a:t>، ويكون </a:t>
            </a:r>
            <a:r>
              <a:rPr lang="ar-IQ" dirty="0" err="1" smtClean="0"/>
              <a:t>الفيبرينوجين</a:t>
            </a:r>
            <a:r>
              <a:rPr lang="ar-IQ" dirty="0" smtClean="0"/>
              <a:t> مطلوبًا بتركيزات أعلى بكثير من العوامل الأخرى.</a:t>
            </a:r>
          </a:p>
          <a:p>
            <a:pPr rtl="0"/>
            <a:endParaRPr lang="en-US" dirty="0" smtClean="0"/>
          </a:p>
          <a:p>
            <a:pPr algn="l" rtl="0"/>
            <a:r>
              <a:rPr lang="en-US" dirty="0" smtClean="0"/>
              <a:t>Thrombocytopenia and the dilution of coagulation factors appear to affect coagulation at a later point in resuscitation than does </a:t>
            </a:r>
            <a:r>
              <a:rPr lang="en-US" dirty="0" err="1" smtClean="0"/>
              <a:t>hypofibrinogenemia</a:t>
            </a:r>
            <a:r>
              <a:rPr lang="en-US" dirty="0" smtClean="0"/>
              <a:t>. </a:t>
            </a:r>
          </a:p>
          <a:p>
            <a:pPr algn="r"/>
            <a:r>
              <a:rPr lang="ar-IQ" dirty="0" smtClean="0"/>
              <a:t>يبدو أن قلة </a:t>
            </a:r>
            <a:r>
              <a:rPr lang="ar-IQ" dirty="0" err="1" smtClean="0"/>
              <a:t>الصفيحات</a:t>
            </a:r>
            <a:r>
              <a:rPr lang="ar-IQ" dirty="0" smtClean="0"/>
              <a:t> الدموية وتخفيف عوامل التخثر تؤثر على التخثر في مرحلة لاحقة من الإنعاش مقارنة بنقص </a:t>
            </a:r>
            <a:r>
              <a:rPr lang="ar-IQ" dirty="0" err="1" smtClean="0"/>
              <a:t>الفيبرينوجين</a:t>
            </a:r>
            <a:r>
              <a:rPr lang="ar-IQ" dirty="0" smtClean="0"/>
              <a:t> في الدم.</a:t>
            </a:r>
            <a:endParaRPr lang="en-US" dirty="0" smtClean="0"/>
          </a:p>
        </p:txBody>
      </p:sp>
      <p:pic>
        <p:nvPicPr>
          <p:cNvPr id="20482" name="Picture 2" descr="Fibrinogen - ScienceDirect"/>
          <p:cNvPicPr>
            <a:picLocks noChangeAspect="1" noChangeArrowheads="1"/>
          </p:cNvPicPr>
          <p:nvPr/>
        </p:nvPicPr>
        <p:blipFill>
          <a:blip r:embed="rId2"/>
          <a:srcRect/>
          <a:stretch>
            <a:fillRect/>
          </a:stretch>
        </p:blipFill>
        <p:spPr bwMode="auto">
          <a:xfrm>
            <a:off x="0" y="4981099"/>
            <a:ext cx="2714612" cy="187690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214290"/>
            <a:ext cx="2900354" cy="511156"/>
          </a:xfrm>
        </p:spPr>
        <p:txBody>
          <a:bodyPr>
            <a:noAutofit/>
          </a:bodyPr>
          <a:lstStyle/>
          <a:p>
            <a:r>
              <a:rPr lang="en-US" sz="3600" b="1" dirty="0" smtClean="0"/>
              <a:t>Hypothermia. </a:t>
            </a:r>
            <a:endParaRPr lang="ar-IQ" sz="3600" dirty="0"/>
          </a:p>
        </p:txBody>
      </p:sp>
      <p:sp>
        <p:nvSpPr>
          <p:cNvPr id="3" name="عنصر نائب للمحتوى 2"/>
          <p:cNvSpPr>
            <a:spLocks noGrp="1"/>
          </p:cNvSpPr>
          <p:nvPr>
            <p:ph idx="1"/>
          </p:nvPr>
        </p:nvSpPr>
        <p:spPr>
          <a:xfrm>
            <a:off x="0" y="1928802"/>
            <a:ext cx="9144000" cy="4768865"/>
          </a:xfrm>
        </p:spPr>
        <p:txBody>
          <a:bodyPr>
            <a:normAutofit lnSpcReduction="10000"/>
          </a:bodyPr>
          <a:lstStyle/>
          <a:p>
            <a:pPr algn="l" rtl="0"/>
            <a:r>
              <a:rPr lang="en-US" dirty="0" smtClean="0"/>
              <a:t>Hypothermia, which results from </a:t>
            </a:r>
            <a:r>
              <a:rPr lang="en-US" dirty="0" err="1" smtClean="0"/>
              <a:t>hypoperfusion</a:t>
            </a:r>
            <a:r>
              <a:rPr lang="en-US" dirty="0" smtClean="0"/>
              <a:t>, resuscitation with cold intravenous fluids, or evaporation from exposed body cavities during surgery, leads to a reversible </a:t>
            </a:r>
            <a:r>
              <a:rPr lang="en-US" dirty="0" err="1" smtClean="0"/>
              <a:t>coagulopathy</a:t>
            </a:r>
            <a:r>
              <a:rPr lang="en-US" dirty="0" smtClean="0"/>
              <a:t>. Platelets are extremely temperature sensitive. </a:t>
            </a:r>
          </a:p>
          <a:p>
            <a:pPr algn="l" rtl="0"/>
            <a:endParaRPr lang="en-US" dirty="0" smtClean="0"/>
          </a:p>
          <a:p>
            <a:pPr algn="r"/>
            <a:r>
              <a:rPr lang="ar-IQ" dirty="0" smtClean="0"/>
              <a:t>يؤدي انخفاض حرارة الجسم، الذي ينتج عن نقص التروية، أو الإنعاش بالسوائل الوريدية الباردة، أو التبخر من تجاويف الجسم المكشوفة أثناء الجراحة، إلى اعتلال تخثر الدم القابل للعكس. الصفائح الدموية حساسة للغاية لدرجة الحرارة.</a:t>
            </a:r>
            <a:endParaRPr lang="ar-IQ" dirty="0"/>
          </a:p>
        </p:txBody>
      </p:sp>
      <p:pic>
        <p:nvPicPr>
          <p:cNvPr id="19458" name="Picture 2" descr="Hypothermia Overview"/>
          <p:cNvPicPr>
            <a:picLocks noChangeAspect="1" noChangeArrowheads="1"/>
          </p:cNvPicPr>
          <p:nvPr/>
        </p:nvPicPr>
        <p:blipFill>
          <a:blip r:embed="rId2"/>
          <a:srcRect/>
          <a:stretch>
            <a:fillRect/>
          </a:stretch>
        </p:blipFill>
        <p:spPr bwMode="auto">
          <a:xfrm>
            <a:off x="5976798" y="0"/>
            <a:ext cx="3167202" cy="178595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114668" cy="582594"/>
          </a:xfrm>
        </p:spPr>
        <p:txBody>
          <a:bodyPr>
            <a:normAutofit fontScale="90000"/>
          </a:bodyPr>
          <a:lstStyle/>
          <a:p>
            <a:r>
              <a:rPr lang="en-US" b="1" dirty="0" err="1" smtClean="0"/>
              <a:t>Acidemia</a:t>
            </a:r>
            <a:r>
              <a:rPr lang="en-US" b="1" dirty="0" smtClean="0"/>
              <a:t>. </a:t>
            </a:r>
            <a:endParaRPr lang="ar-IQ" dirty="0"/>
          </a:p>
        </p:txBody>
      </p:sp>
      <p:sp>
        <p:nvSpPr>
          <p:cNvPr id="3" name="عنصر نائب للمحتوى 2"/>
          <p:cNvSpPr>
            <a:spLocks noGrp="1"/>
          </p:cNvSpPr>
          <p:nvPr>
            <p:ph idx="1"/>
          </p:nvPr>
        </p:nvSpPr>
        <p:spPr>
          <a:xfrm>
            <a:off x="0" y="1571612"/>
            <a:ext cx="9144000" cy="5072098"/>
          </a:xfrm>
        </p:spPr>
        <p:txBody>
          <a:bodyPr/>
          <a:lstStyle/>
          <a:p>
            <a:pPr algn="l" rtl="0">
              <a:buNone/>
            </a:pPr>
            <a:r>
              <a:rPr lang="en-US" b="1" dirty="0" smtClean="0"/>
              <a:t>. </a:t>
            </a:r>
            <a:r>
              <a:rPr lang="en-US" dirty="0" err="1" smtClean="0"/>
              <a:t>Acidemia</a:t>
            </a:r>
            <a:r>
              <a:rPr lang="en-US" dirty="0" smtClean="0"/>
              <a:t> is a common event following low-flow shock states and/or massive transfusion of stored blood products. </a:t>
            </a:r>
            <a:r>
              <a:rPr lang="en-US" dirty="0" err="1" smtClean="0"/>
              <a:t>Acidemia</a:t>
            </a:r>
            <a:r>
              <a:rPr lang="en-US" dirty="0" smtClean="0"/>
              <a:t> increases fibrinogen degradation and impairs coagulation protein activity</a:t>
            </a:r>
          </a:p>
          <a:p>
            <a:pPr algn="l" rtl="0">
              <a:buNone/>
            </a:pPr>
            <a:r>
              <a:rPr lang="ar-IQ" dirty="0" smtClean="0"/>
              <a:t>حموضة الدم هي حدث شائع يحدث بعد حالات الصدمة المنخفضة التدفق </a:t>
            </a:r>
            <a:r>
              <a:rPr lang="ar-IQ" dirty="0" err="1" smtClean="0"/>
              <a:t>و</a:t>
            </a:r>
            <a:r>
              <a:rPr lang="ar-IQ" dirty="0" smtClean="0"/>
              <a:t>/أو نقل كميات كبيرة من منتجات الدم المخزنة. تزيد حموضة الدم من تحلل </a:t>
            </a:r>
            <a:r>
              <a:rPr lang="ar-IQ" dirty="0" err="1" smtClean="0"/>
              <a:t>الفيبرينوجين</a:t>
            </a:r>
            <a:r>
              <a:rPr lang="ar-IQ" dirty="0" smtClean="0"/>
              <a:t> وتضعف نشاط بروتين التخثر</a:t>
            </a:r>
            <a:endParaRPr lang="en-US" dirty="0" smtClean="0"/>
          </a:p>
          <a:p>
            <a:pPr algn="l" rtl="0">
              <a:buNone/>
            </a:pPr>
            <a:endParaRPr lang="ar-IQ" dirty="0"/>
          </a:p>
        </p:txBody>
      </p:sp>
      <p:pic>
        <p:nvPicPr>
          <p:cNvPr id="18434" name="Picture 2" descr="PPCO Twist System"/>
          <p:cNvPicPr>
            <a:picLocks noChangeAspect="1" noChangeArrowheads="1"/>
          </p:cNvPicPr>
          <p:nvPr/>
        </p:nvPicPr>
        <p:blipFill>
          <a:blip r:embed="rId2"/>
          <a:srcRect/>
          <a:stretch>
            <a:fillRect/>
          </a:stretch>
        </p:blipFill>
        <p:spPr bwMode="auto">
          <a:xfrm>
            <a:off x="6448425" y="0"/>
            <a:ext cx="2695575" cy="16954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4114800" cy="582594"/>
          </a:xfrm>
        </p:spPr>
        <p:txBody>
          <a:bodyPr>
            <a:normAutofit fontScale="90000"/>
          </a:bodyPr>
          <a:lstStyle/>
          <a:p>
            <a:r>
              <a:rPr lang="en-US" b="1" dirty="0" smtClean="0"/>
              <a:t>Shock. </a:t>
            </a:r>
            <a:endParaRPr lang="ar-IQ" dirty="0"/>
          </a:p>
        </p:txBody>
      </p:sp>
      <p:sp>
        <p:nvSpPr>
          <p:cNvPr id="3" name="عنصر نائب للمحتوى 2"/>
          <p:cNvSpPr>
            <a:spLocks noGrp="1"/>
          </p:cNvSpPr>
          <p:nvPr>
            <p:ph idx="1"/>
          </p:nvPr>
        </p:nvSpPr>
        <p:spPr>
          <a:xfrm>
            <a:off x="457200" y="974739"/>
            <a:ext cx="8229600" cy="4525963"/>
          </a:xfrm>
        </p:spPr>
        <p:txBody>
          <a:bodyPr/>
          <a:lstStyle/>
          <a:p>
            <a:pPr algn="l" rtl="0"/>
            <a:r>
              <a:rPr lang="en-US" dirty="0" smtClean="0"/>
              <a:t>Over and above these effects, shock appears to directly affect </a:t>
            </a:r>
            <a:r>
              <a:rPr lang="en-US" dirty="0" err="1" smtClean="0"/>
              <a:t>hemostasis</a:t>
            </a:r>
            <a:r>
              <a:rPr lang="en-US" dirty="0" smtClean="0"/>
              <a:t> by inducing an overall anticoagulant and </a:t>
            </a:r>
            <a:r>
              <a:rPr lang="en-US" dirty="0" err="1" smtClean="0"/>
              <a:t>hyperfibrinolytic</a:t>
            </a:r>
            <a:r>
              <a:rPr lang="en-US" dirty="0" smtClean="0"/>
              <a:t> state. </a:t>
            </a:r>
          </a:p>
          <a:p>
            <a:pPr algn="r"/>
            <a:r>
              <a:rPr lang="ar-IQ" dirty="0" smtClean="0"/>
              <a:t>بالإضافة إلى هذه التأثيرات، يبدو أن الصدمة تؤثر بشكل مباشر على عملية إيقاف النزيف من خلال تحفيز حالة عامة مضادة للتخثر وفرط تحلل </a:t>
            </a:r>
            <a:r>
              <a:rPr lang="ar-IQ" dirty="0" err="1" smtClean="0"/>
              <a:t>الفيبرين</a:t>
            </a:r>
            <a:r>
              <a:rPr lang="ar-IQ" dirty="0" smtClean="0"/>
              <a:t>.</a:t>
            </a:r>
            <a:endParaRPr lang="ar-IQ" dirty="0"/>
          </a:p>
        </p:txBody>
      </p:sp>
      <p:pic>
        <p:nvPicPr>
          <p:cNvPr id="17410" name="Picture 2" descr="Shock: An Overview | Today's Veterinary Nurse"/>
          <p:cNvPicPr>
            <a:picLocks noChangeAspect="1" noChangeArrowheads="1"/>
          </p:cNvPicPr>
          <p:nvPr/>
        </p:nvPicPr>
        <p:blipFill>
          <a:blip r:embed="rId2" cstate="print"/>
          <a:srcRect/>
          <a:stretch>
            <a:fillRect/>
          </a:stretch>
        </p:blipFill>
        <p:spPr bwMode="auto">
          <a:xfrm>
            <a:off x="3428992" y="4781584"/>
            <a:ext cx="5537110" cy="207641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222" y="274638"/>
            <a:ext cx="3829048" cy="1143000"/>
          </a:xfrm>
        </p:spPr>
        <p:txBody>
          <a:bodyPr>
            <a:normAutofit fontScale="90000"/>
          </a:bodyPr>
          <a:lstStyle/>
          <a:p>
            <a:r>
              <a:rPr lang="en-US" dirty="0" smtClean="0"/>
              <a:t>Preoperative </a:t>
            </a:r>
            <a:r>
              <a:rPr lang="en-US" dirty="0" err="1" smtClean="0"/>
              <a:t>Hemostatic</a:t>
            </a:r>
            <a:r>
              <a:rPr lang="en-US" dirty="0" smtClean="0"/>
              <a:t> Assessment</a:t>
            </a:r>
            <a:endParaRPr lang="ar-IQ" dirty="0"/>
          </a:p>
        </p:txBody>
      </p:sp>
      <p:sp>
        <p:nvSpPr>
          <p:cNvPr id="3" name="عنصر نائب للمحتوى 2"/>
          <p:cNvSpPr>
            <a:spLocks noGrp="1"/>
          </p:cNvSpPr>
          <p:nvPr>
            <p:ph idx="1"/>
          </p:nvPr>
        </p:nvSpPr>
        <p:spPr>
          <a:xfrm>
            <a:off x="0" y="1600200"/>
            <a:ext cx="8929718" cy="4972072"/>
          </a:xfrm>
        </p:spPr>
        <p:txBody>
          <a:bodyPr>
            <a:normAutofit fontScale="70000" lnSpcReduction="20000"/>
          </a:bodyPr>
          <a:lstStyle/>
          <a:p>
            <a:pPr rtl="0"/>
            <a:r>
              <a:rPr lang="en-US" dirty="0" smtClean="0"/>
              <a:t> </a:t>
            </a:r>
          </a:p>
          <a:p>
            <a:pPr algn="l" rtl="0"/>
            <a:r>
              <a:rPr lang="en-US" dirty="0" smtClean="0"/>
              <a:t>The clinician should strive to answer three initial questions: </a:t>
            </a:r>
          </a:p>
          <a:p>
            <a:pPr algn="l" rtl="0"/>
            <a:endParaRPr lang="en-US" dirty="0" smtClean="0"/>
          </a:p>
          <a:p>
            <a:pPr marL="514350" indent="-514350" algn="l" rtl="0">
              <a:buAutoNum type="arabicParenBoth"/>
            </a:pPr>
            <a:r>
              <a:rPr lang="en-US" dirty="0" smtClean="0"/>
              <a:t>Does the patient have a </a:t>
            </a:r>
            <a:r>
              <a:rPr lang="en-US" dirty="0" err="1" smtClean="0"/>
              <a:t>coagulopathy</a:t>
            </a:r>
            <a:r>
              <a:rPr lang="en-US" dirty="0" smtClean="0"/>
              <a:t>, or is bleeding the result of local factors? </a:t>
            </a:r>
          </a:p>
          <a:p>
            <a:pPr marL="514350" indent="-514350" algn="l" rtl="0">
              <a:buAutoNum type="arabicParenBoth"/>
            </a:pPr>
            <a:r>
              <a:rPr lang="en-US" dirty="0" smtClean="0"/>
              <a:t>If the patient does have a </a:t>
            </a:r>
            <a:r>
              <a:rPr lang="en-US" dirty="0" err="1" smtClean="0"/>
              <a:t>coagulopathy</a:t>
            </a:r>
            <a:r>
              <a:rPr lang="en-US" dirty="0" smtClean="0"/>
              <a:t>, what is the nature of the </a:t>
            </a:r>
            <a:r>
              <a:rPr lang="en-US" dirty="0" err="1" smtClean="0"/>
              <a:t>hemostatic</a:t>
            </a:r>
            <a:r>
              <a:rPr lang="en-US" dirty="0" smtClean="0"/>
              <a:t> defect— primary </a:t>
            </a:r>
            <a:r>
              <a:rPr lang="en-US" dirty="0" err="1" smtClean="0"/>
              <a:t>hemostasis</a:t>
            </a:r>
            <a:r>
              <a:rPr lang="en-US" dirty="0" smtClean="0"/>
              <a:t>, secondary </a:t>
            </a:r>
            <a:r>
              <a:rPr lang="en-US" dirty="0" err="1" smtClean="0"/>
              <a:t>hemostasis</a:t>
            </a:r>
            <a:r>
              <a:rPr lang="en-US" dirty="0" smtClean="0"/>
              <a:t>, or both? </a:t>
            </a:r>
          </a:p>
          <a:p>
            <a:pPr marL="514350" indent="-514350" algn="l" rtl="0">
              <a:buAutoNum type="arabicParenBoth"/>
            </a:pPr>
            <a:r>
              <a:rPr lang="en-US" dirty="0" smtClean="0"/>
              <a:t>Is the defect inherited or acquired? </a:t>
            </a:r>
          </a:p>
          <a:p>
            <a:pPr marL="514350" indent="-514350" algn="l" rtl="0">
              <a:buNone/>
            </a:pPr>
            <a:endParaRPr lang="en-US" dirty="0" smtClean="0"/>
          </a:p>
          <a:p>
            <a:pPr marL="514350" indent="-514350" algn="l" rtl="0">
              <a:buNone/>
            </a:pPr>
            <a:r>
              <a:rPr lang="en-US" dirty="0" smtClean="0"/>
              <a:t>These questions usually can be answered on the basis of </a:t>
            </a:r>
          </a:p>
          <a:p>
            <a:pPr marL="514350" indent="-514350" algn="l" rtl="0">
              <a:buNone/>
            </a:pPr>
            <a:r>
              <a:rPr lang="en-US" dirty="0" smtClean="0"/>
              <a:t>a. information gleaned from the history, </a:t>
            </a:r>
          </a:p>
          <a:p>
            <a:pPr marL="514350" indent="-514350" algn="l" rtl="0">
              <a:buNone/>
            </a:pPr>
            <a:r>
              <a:rPr lang="en-US" dirty="0" smtClean="0"/>
              <a:t>b. physical examination, and </a:t>
            </a:r>
          </a:p>
          <a:p>
            <a:pPr marL="514350" indent="-514350" algn="l" rtl="0">
              <a:buNone/>
            </a:pPr>
            <a:r>
              <a:rPr lang="en-US" dirty="0" smtClean="0"/>
              <a:t>c. routine </a:t>
            </a:r>
            <a:r>
              <a:rPr lang="en-US" dirty="0" err="1" smtClean="0"/>
              <a:t>hemostatic</a:t>
            </a:r>
            <a:r>
              <a:rPr lang="en-US" dirty="0" smtClean="0"/>
              <a:t> tests</a:t>
            </a:r>
          </a:p>
          <a:p>
            <a:pPr algn="l" rtl="0"/>
            <a:endParaRPr lang="ar-IQ" dirty="0"/>
          </a:p>
        </p:txBody>
      </p:sp>
      <p:pic>
        <p:nvPicPr>
          <p:cNvPr id="16386" name="Picture 2" descr="Correlation of Blood Hemoglobin Values with Non-Invasive Co-Oximetry  Measurement of SpHb in Dogs Undergoing Elective Ovariohysterectomy"/>
          <p:cNvPicPr>
            <a:picLocks noChangeAspect="1" noChangeArrowheads="1"/>
          </p:cNvPicPr>
          <p:nvPr/>
        </p:nvPicPr>
        <p:blipFill>
          <a:blip r:embed="rId2"/>
          <a:srcRect/>
          <a:stretch>
            <a:fillRect/>
          </a:stretch>
        </p:blipFill>
        <p:spPr bwMode="auto">
          <a:xfrm>
            <a:off x="6676488" y="0"/>
            <a:ext cx="2467512" cy="1857364"/>
          </a:xfrm>
          <a:prstGeom prst="rect">
            <a:avLst/>
          </a:prstGeom>
          <a:noFill/>
        </p:spPr>
      </p:pic>
      <p:pic>
        <p:nvPicPr>
          <p:cNvPr id="16388" name="Picture 4" descr="The importance of pre-op assessments for animals - Boule"/>
          <p:cNvPicPr>
            <a:picLocks noChangeAspect="1" noChangeArrowheads="1"/>
          </p:cNvPicPr>
          <p:nvPr/>
        </p:nvPicPr>
        <p:blipFill>
          <a:blip r:embed="rId3" cstate="print"/>
          <a:srcRect/>
          <a:stretch>
            <a:fillRect/>
          </a:stretch>
        </p:blipFill>
        <p:spPr bwMode="auto">
          <a:xfrm>
            <a:off x="3990265" y="0"/>
            <a:ext cx="2653377" cy="185736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600200"/>
            <a:ext cx="9144000" cy="4525963"/>
          </a:xfrm>
        </p:spPr>
        <p:txBody>
          <a:bodyPr>
            <a:normAutofit fontScale="70000" lnSpcReduction="20000"/>
          </a:bodyPr>
          <a:lstStyle/>
          <a:p>
            <a:pPr algn="l" rtl="0"/>
            <a:r>
              <a:rPr lang="en-US" b="1" dirty="0" smtClean="0"/>
              <a:t>Severe inherited disorders generally are apparent within the first 6 months of life.</a:t>
            </a:r>
          </a:p>
          <a:p>
            <a:pPr algn="l" rtl="0"/>
            <a:endParaRPr lang="en-US" dirty="0" smtClean="0"/>
          </a:p>
          <a:p>
            <a:pPr algn="l" rtl="0"/>
            <a:r>
              <a:rPr lang="en-US" dirty="0" smtClean="0"/>
              <a:t>Milder forms may not be diagnosed until bleeding is precipitated by injury, surgery, or concurrent disease. </a:t>
            </a:r>
          </a:p>
          <a:p>
            <a:pPr algn="l" rtl="0"/>
            <a:endParaRPr lang="en-US" dirty="0" smtClean="0"/>
          </a:p>
          <a:p>
            <a:pPr algn="l" rtl="0"/>
            <a:r>
              <a:rPr lang="en-US" dirty="0" smtClean="0"/>
              <a:t>The breed of the patient may suggest the possibility of a </a:t>
            </a:r>
            <a:r>
              <a:rPr lang="en-US" dirty="0" smtClean="0"/>
              <a:t>breed associated </a:t>
            </a:r>
            <a:r>
              <a:rPr lang="en-US" dirty="0" smtClean="0"/>
              <a:t>inherited </a:t>
            </a:r>
            <a:r>
              <a:rPr lang="en-US" dirty="0" err="1" smtClean="0"/>
              <a:t>coagulopathy</a:t>
            </a:r>
            <a:endParaRPr lang="en-US" dirty="0" smtClean="0"/>
          </a:p>
          <a:p>
            <a:pPr algn="l" rtl="0"/>
            <a:r>
              <a:rPr lang="en-US" dirty="0" smtClean="0"/>
              <a:t>The owner should be purposefully questioned </a:t>
            </a:r>
          </a:p>
          <a:p>
            <a:pPr algn="l" rtl="0"/>
            <a:endParaRPr lang="en-US" dirty="0" smtClean="0"/>
          </a:p>
          <a:p>
            <a:pPr algn="l" rtl="0"/>
            <a:r>
              <a:rPr lang="ar-IQ" dirty="0" smtClean="0"/>
              <a:t>. يجب استجواب المالك عمدًا بشأن نوبات النزيف الأخيرة أو الماضية، والاستجابة لصدمة أو جراحة سابقة، والمرض الحالي والماضي، وجميع الأدوية. قد تكشف الاستفسارات المحددة حول البيئة وسلوك المريض عن احتمال التعرض للعوامل المعدية أو السموم أو الصدمات</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642918"/>
            <a:ext cx="4686304" cy="511156"/>
          </a:xfrm>
        </p:spPr>
        <p:txBody>
          <a:bodyPr>
            <a:noAutofit/>
          </a:bodyPr>
          <a:lstStyle/>
          <a:p>
            <a:r>
              <a:rPr lang="en-US" sz="7200" dirty="0" err="1" smtClean="0"/>
              <a:t>Hemostasis</a:t>
            </a:r>
            <a:endParaRPr lang="ar-IQ" sz="7200" dirty="0"/>
          </a:p>
        </p:txBody>
      </p:sp>
      <p:sp>
        <p:nvSpPr>
          <p:cNvPr id="3" name="عنصر نائب للمحتوى 2"/>
          <p:cNvSpPr>
            <a:spLocks noGrp="1"/>
          </p:cNvSpPr>
          <p:nvPr>
            <p:ph idx="1"/>
          </p:nvPr>
        </p:nvSpPr>
        <p:spPr>
          <a:xfrm>
            <a:off x="0" y="2000240"/>
            <a:ext cx="9144000" cy="4857760"/>
          </a:xfrm>
        </p:spPr>
        <p:txBody>
          <a:bodyPr>
            <a:normAutofit fontScale="92500" lnSpcReduction="20000"/>
          </a:bodyPr>
          <a:lstStyle/>
          <a:p>
            <a:pPr algn="l" rtl="0"/>
            <a:r>
              <a:rPr lang="en-US" dirty="0" err="1"/>
              <a:t>Hemostasis</a:t>
            </a:r>
            <a:r>
              <a:rPr lang="en-US" dirty="0"/>
              <a:t> is the process that maintains the integrity of a closed, high-pressure circulatory system following vascular damage. </a:t>
            </a:r>
          </a:p>
          <a:p>
            <a:r>
              <a:rPr lang="ar-SA" dirty="0"/>
              <a:t>إن إيقاف النزيف هو العملية التي تحافظ على سلامة نظام الدورة الدموية المغلق عالي الضغط بعد تلف الأوعية الدموية</a:t>
            </a:r>
            <a:r>
              <a:rPr lang="en-US" dirty="0"/>
              <a:t>.</a:t>
            </a:r>
          </a:p>
          <a:p>
            <a:pPr algn="l" rtl="0"/>
            <a:r>
              <a:rPr lang="en-US" dirty="0"/>
              <a:t>In human patients, approximately 50% of surgical complications are attributed to coagulation abnormalities, either hemorrhage or thrombosis, in the operative or postoperative period.</a:t>
            </a:r>
          </a:p>
          <a:p>
            <a:r>
              <a:rPr lang="ar-SA" dirty="0"/>
              <a:t>في المرضى من البشر، يُعزى ما يقرب من 50% من المضاعفات الجراحية إلى تشوهات التخثر، سواء النزيف أو </a:t>
            </a:r>
            <a:r>
              <a:rPr lang="ar-SA" dirty="0" err="1"/>
              <a:t>الخثار</a:t>
            </a:r>
            <a:r>
              <a:rPr lang="ar-SA" dirty="0"/>
              <a:t>، في فترة الجراحة أو ما بعد الجراحة</a:t>
            </a:r>
            <a:r>
              <a:rPr lang="en-US" dirty="0" smtClean="0"/>
              <a:t>.</a:t>
            </a:r>
            <a:endParaRPr lang="ar-IQ" dirty="0" smtClean="0"/>
          </a:p>
        </p:txBody>
      </p:sp>
      <p:pic>
        <p:nvPicPr>
          <p:cNvPr id="33795" name="Picture 3"/>
          <p:cNvPicPr>
            <a:picLocks noChangeAspect="1" noChangeArrowheads="1"/>
          </p:cNvPicPr>
          <p:nvPr/>
        </p:nvPicPr>
        <p:blipFill>
          <a:blip r:embed="rId2"/>
          <a:srcRect l="6039" t="41016" r="60469" b="24804"/>
          <a:stretch>
            <a:fillRect/>
          </a:stretch>
        </p:blipFill>
        <p:spPr bwMode="auto">
          <a:xfrm>
            <a:off x="5715008" y="0"/>
            <a:ext cx="3428992" cy="196745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42910" y="1500174"/>
            <a:ext cx="1042966" cy="296842"/>
          </a:xfrm>
        </p:spPr>
        <p:txBody>
          <a:bodyPr>
            <a:normAutofit fontScale="90000"/>
          </a:bodyPr>
          <a:lstStyle/>
          <a:p>
            <a:r>
              <a:rPr lang="ar-IQ" dirty="0" smtClean="0"/>
              <a:t>مهم</a:t>
            </a:r>
            <a:endParaRPr lang="ar-IQ" dirty="0"/>
          </a:p>
        </p:txBody>
      </p:sp>
      <p:sp>
        <p:nvSpPr>
          <p:cNvPr id="3" name="عنصر نائب للمحتوى 2"/>
          <p:cNvSpPr>
            <a:spLocks noGrp="1"/>
          </p:cNvSpPr>
          <p:nvPr>
            <p:ph idx="1"/>
          </p:nvPr>
        </p:nvSpPr>
        <p:spPr>
          <a:xfrm>
            <a:off x="0" y="2946415"/>
            <a:ext cx="8929718" cy="3768733"/>
          </a:xfrm>
        </p:spPr>
        <p:txBody>
          <a:bodyPr>
            <a:normAutofit lnSpcReduction="10000"/>
          </a:bodyPr>
          <a:lstStyle/>
          <a:p>
            <a:pPr algn="l" rtl="0"/>
            <a:r>
              <a:rPr lang="en-US" dirty="0" smtClean="0"/>
              <a:t>Evaluation of the distribution and extent of current hemorrhage requires careful examination of all body systems, including the skin, mucus membranes, eyes, and joints, as well as the urine and feces. </a:t>
            </a:r>
            <a:r>
              <a:rPr lang="en-US" b="1" dirty="0" smtClean="0"/>
              <a:t>The presence of hemorrhage at more than one site is suggestive of a bleeding disorder,</a:t>
            </a:r>
            <a:r>
              <a:rPr lang="en-US" dirty="0" smtClean="0"/>
              <a:t> but single-site hemorrhage does not exclude this possibility.</a:t>
            </a:r>
            <a:endParaRPr lang="ar-IQ" dirty="0"/>
          </a:p>
        </p:txBody>
      </p:sp>
      <p:pic>
        <p:nvPicPr>
          <p:cNvPr id="14338" name="Picture 2" descr="Talking to Clients About the Risks from Anesthesia | Today's Veterinary  Nurse"/>
          <p:cNvPicPr>
            <a:picLocks noChangeAspect="1" noChangeArrowheads="1"/>
          </p:cNvPicPr>
          <p:nvPr/>
        </p:nvPicPr>
        <p:blipFill>
          <a:blip r:embed="rId2"/>
          <a:srcRect/>
          <a:stretch>
            <a:fillRect/>
          </a:stretch>
        </p:blipFill>
        <p:spPr bwMode="auto">
          <a:xfrm>
            <a:off x="2392399" y="0"/>
            <a:ext cx="6751601" cy="28574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pPr algn="l" rtl="0"/>
            <a:r>
              <a:rPr lang="en-US" sz="4000" b="1" dirty="0" smtClean="0"/>
              <a:t>The nature of the bleeding may help to characterize the defect. </a:t>
            </a:r>
          </a:p>
          <a:p>
            <a:pPr algn="l" rtl="0"/>
            <a:endParaRPr lang="en-US" dirty="0" smtClean="0"/>
          </a:p>
          <a:p>
            <a:pPr algn="l" rtl="0"/>
            <a:r>
              <a:rPr lang="en-US" b="1" dirty="0" smtClean="0"/>
              <a:t>Defects of primary </a:t>
            </a:r>
            <a:r>
              <a:rPr lang="en-US" b="1" dirty="0" err="1" smtClean="0"/>
              <a:t>hemostasis</a:t>
            </a:r>
            <a:r>
              <a:rPr lang="en-US" b="1" dirty="0" smtClean="0"/>
              <a:t> </a:t>
            </a:r>
            <a:r>
              <a:rPr lang="en-US" dirty="0" smtClean="0"/>
              <a:t>are characterized by </a:t>
            </a:r>
            <a:r>
              <a:rPr lang="en-US" dirty="0" err="1" smtClean="0"/>
              <a:t>ecchymosis</a:t>
            </a:r>
            <a:r>
              <a:rPr lang="en-US" dirty="0" smtClean="0"/>
              <a:t> and spontaneous bleeding from mucosal surfaces (e.g., </a:t>
            </a:r>
            <a:r>
              <a:rPr lang="en-US" dirty="0" err="1" smtClean="0"/>
              <a:t>epistaxis</a:t>
            </a:r>
            <a:r>
              <a:rPr lang="en-US" dirty="0" smtClean="0"/>
              <a:t>, gingival bleeding, </a:t>
            </a:r>
            <a:r>
              <a:rPr lang="en-US" dirty="0" err="1" smtClean="0"/>
              <a:t>hyphema</a:t>
            </a:r>
            <a:r>
              <a:rPr lang="en-US" dirty="0" smtClean="0"/>
              <a:t>, </a:t>
            </a:r>
            <a:r>
              <a:rPr lang="en-US" dirty="0" err="1" smtClean="0"/>
              <a:t>hematuria</a:t>
            </a:r>
            <a:r>
              <a:rPr lang="en-US" dirty="0" smtClean="0"/>
              <a:t>, </a:t>
            </a:r>
            <a:r>
              <a:rPr lang="en-US" dirty="0" err="1" smtClean="0"/>
              <a:t>melena</a:t>
            </a:r>
            <a:r>
              <a:rPr lang="en-US" dirty="0" smtClean="0"/>
              <a:t>). </a:t>
            </a:r>
            <a:r>
              <a:rPr lang="en-US" dirty="0" err="1" smtClean="0"/>
              <a:t>Petechiae</a:t>
            </a:r>
            <a:r>
              <a:rPr lang="en-US" dirty="0" smtClean="0"/>
              <a:t> are more typical </a:t>
            </a:r>
            <a:r>
              <a:rPr lang="en-US" b="1" dirty="0" smtClean="0"/>
              <a:t>of thrombocytopenia than of </a:t>
            </a:r>
            <a:r>
              <a:rPr lang="en-US" b="1" dirty="0" err="1" smtClean="0"/>
              <a:t>thrombopathia</a:t>
            </a:r>
            <a:r>
              <a:rPr lang="en-US" b="1" dirty="0" smtClean="0"/>
              <a:t>.</a:t>
            </a:r>
          </a:p>
          <a:p>
            <a:pPr algn="l" rtl="0"/>
            <a:endParaRPr lang="en-US" dirty="0" smtClean="0"/>
          </a:p>
          <a:p>
            <a:pPr algn="l" rtl="0"/>
            <a:r>
              <a:rPr lang="en-US" b="1" dirty="0" smtClean="0"/>
              <a:t>Defects of secondary </a:t>
            </a:r>
            <a:r>
              <a:rPr lang="en-US" b="1" dirty="0" err="1" smtClean="0"/>
              <a:t>hemostasis</a:t>
            </a:r>
            <a:r>
              <a:rPr lang="en-US" b="1" dirty="0" smtClean="0"/>
              <a:t> </a:t>
            </a:r>
            <a:r>
              <a:rPr lang="en-US" dirty="0" smtClean="0"/>
              <a:t>are usually characterized by single or multiple hematomas, and by bleeding into subcutaneous tissue, body cavities, muscles, or joints. These patterns apply to spontaneous hemorrhage; bleeding induced by trauma or surgery does not necessarily follow these patterns. </a:t>
            </a:r>
          </a:p>
          <a:p>
            <a:pPr algn="l" rtl="0"/>
            <a:endParaRPr lang="en-US" dirty="0" smtClean="0"/>
          </a:p>
          <a:p>
            <a:pPr algn="l" rtl="0"/>
            <a:r>
              <a:rPr lang="en-US" b="1" dirty="0" smtClean="0"/>
              <a:t>Physical examination </a:t>
            </a:r>
            <a:r>
              <a:rPr lang="en-US" dirty="0" smtClean="0"/>
              <a:t>should also seek to identify signs of disease that can be associated with a bleeding disorder (e.g</a:t>
            </a:r>
            <a:r>
              <a:rPr lang="en-US" b="1" dirty="0" smtClean="0"/>
              <a:t>., hepatic disease, </a:t>
            </a:r>
            <a:r>
              <a:rPr lang="en-US" b="1" dirty="0" err="1" smtClean="0"/>
              <a:t>neoplasia</a:t>
            </a:r>
            <a:r>
              <a:rPr lang="en-US" b="1" dirty="0" smtClean="0"/>
              <a:t>, immune-mediated disease</a:t>
            </a:r>
            <a:r>
              <a:rPr lang="en-US" dirty="0" smtClean="0"/>
              <a:t>). </a:t>
            </a:r>
          </a:p>
          <a:p>
            <a:pPr algn="l" rtl="0"/>
            <a:endParaRPr lang="en-US" dirty="0" smtClean="0"/>
          </a:p>
          <a:p>
            <a:pPr algn="l" rtl="0"/>
            <a:r>
              <a:rPr lang="en-US" dirty="0" smtClean="0"/>
              <a:t>Hypothermia, shock, or aggressive fluid therapy should raise concern that these factors may be contributing to a bleeding diathesis.</a:t>
            </a:r>
            <a:endParaRPr lang="ar-IQ" dirty="0"/>
          </a:p>
        </p:txBody>
      </p:sp>
      <p:pic>
        <p:nvPicPr>
          <p:cNvPr id="13314" name="Picture 2" descr="Carnforth Pet Care - Vets | Pre-Operative Care Guide"/>
          <p:cNvPicPr>
            <a:picLocks noChangeAspect="1" noChangeArrowheads="1"/>
          </p:cNvPicPr>
          <p:nvPr/>
        </p:nvPicPr>
        <p:blipFill>
          <a:blip r:embed="rId2" cstate="print"/>
          <a:srcRect/>
          <a:stretch>
            <a:fillRect/>
          </a:stretch>
        </p:blipFill>
        <p:spPr bwMode="auto">
          <a:xfrm>
            <a:off x="7681479" y="5886468"/>
            <a:ext cx="1462521" cy="97153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229600" cy="4525963"/>
          </a:xfrm>
        </p:spPr>
        <p:txBody>
          <a:bodyPr>
            <a:normAutofit/>
          </a:bodyPr>
          <a:lstStyle/>
          <a:p>
            <a:pPr algn="l" rtl="0"/>
            <a:r>
              <a:rPr lang="en-US" dirty="0" smtClean="0"/>
              <a:t>Laboratory tests are essential to confirm and characterize the </a:t>
            </a:r>
            <a:r>
              <a:rPr lang="en-US" dirty="0" err="1" smtClean="0"/>
              <a:t>hemostatic</a:t>
            </a:r>
            <a:r>
              <a:rPr lang="en-US" dirty="0" smtClean="0"/>
              <a:t> defect. An initial diagnostic panel should include a platelet count, </a:t>
            </a:r>
            <a:r>
              <a:rPr lang="en-US" dirty="0" err="1" smtClean="0"/>
              <a:t>prothrombin</a:t>
            </a:r>
            <a:r>
              <a:rPr lang="en-US" dirty="0" smtClean="0"/>
              <a:t> time PT, activated partial </a:t>
            </a:r>
            <a:r>
              <a:rPr lang="en-US" dirty="0" err="1" smtClean="0"/>
              <a:t>thromboblastin</a:t>
            </a:r>
            <a:r>
              <a:rPr lang="en-US" dirty="0" smtClean="0"/>
              <a:t>  time </a:t>
            </a:r>
            <a:r>
              <a:rPr lang="en-US" dirty="0" err="1" smtClean="0"/>
              <a:t>aPTT</a:t>
            </a:r>
            <a:r>
              <a:rPr lang="en-US" dirty="0" smtClean="0"/>
              <a:t>, and ideally, fibrinogen. </a:t>
            </a:r>
          </a:p>
          <a:p>
            <a:pPr algn="l" rtl="0"/>
            <a:endParaRPr lang="en-US" dirty="0" smtClean="0"/>
          </a:p>
          <a:p>
            <a:pPr algn="l" rtl="0"/>
            <a:endParaRPr lang="en-US" dirty="0" smtClean="0"/>
          </a:p>
          <a:p>
            <a:pPr algn="l" rtl="0"/>
            <a:endParaRPr lang="ar-IQ" dirty="0"/>
          </a:p>
        </p:txBody>
      </p:sp>
      <p:pic>
        <p:nvPicPr>
          <p:cNvPr id="12290" name="Picture 2" descr="Your doctor scheduled some lab tests—what are they for? | Edward-Elmhurst  Health"/>
          <p:cNvPicPr>
            <a:picLocks noChangeAspect="1" noChangeArrowheads="1"/>
          </p:cNvPicPr>
          <p:nvPr/>
        </p:nvPicPr>
        <p:blipFill>
          <a:blip r:embed="rId2"/>
          <a:srcRect/>
          <a:stretch>
            <a:fillRect/>
          </a:stretch>
        </p:blipFill>
        <p:spPr bwMode="auto">
          <a:xfrm>
            <a:off x="2928931" y="2714621"/>
            <a:ext cx="6215069" cy="414338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71924" cy="1143000"/>
          </a:xfrm>
        </p:spPr>
        <p:txBody>
          <a:bodyPr>
            <a:normAutofit fontScale="90000"/>
          </a:bodyPr>
          <a:lstStyle/>
          <a:p>
            <a:r>
              <a:rPr lang="en-US" dirty="0" smtClean="0"/>
              <a:t>Operative and Postoperative Bleeding</a:t>
            </a:r>
            <a:endParaRPr lang="ar-IQ" dirty="0"/>
          </a:p>
        </p:txBody>
      </p:sp>
      <p:sp>
        <p:nvSpPr>
          <p:cNvPr id="3" name="عنصر نائب للمحتوى 2"/>
          <p:cNvSpPr>
            <a:spLocks noGrp="1"/>
          </p:cNvSpPr>
          <p:nvPr>
            <p:ph idx="1"/>
          </p:nvPr>
        </p:nvSpPr>
        <p:spPr>
          <a:xfrm>
            <a:off x="0" y="2143116"/>
            <a:ext cx="8929718" cy="4786346"/>
          </a:xfrm>
        </p:spPr>
        <p:txBody>
          <a:bodyPr>
            <a:normAutofit fontScale="85000" lnSpcReduction="10000"/>
          </a:bodyPr>
          <a:lstStyle/>
          <a:p>
            <a:pPr algn="l" rtl="0"/>
            <a:r>
              <a:rPr lang="en-US" dirty="0" smtClean="0"/>
              <a:t>Regardless of the initiating cause, severe uncontrolled hemorrhage can lead to </a:t>
            </a:r>
            <a:r>
              <a:rPr lang="en-US" b="1" dirty="0" smtClean="0"/>
              <a:t>shock, hypothermia, acidosis, consumption of coagulation factors, and </a:t>
            </a:r>
            <a:r>
              <a:rPr lang="en-US" b="1" dirty="0" err="1" smtClean="0"/>
              <a:t>hemodilution</a:t>
            </a:r>
            <a:r>
              <a:rPr lang="en-US" b="1" dirty="0" smtClean="0"/>
              <a:t>, which, in turn, can result in </a:t>
            </a:r>
            <a:r>
              <a:rPr lang="en-US" b="1" dirty="0" err="1" smtClean="0"/>
              <a:t>coagulopathy</a:t>
            </a:r>
            <a:r>
              <a:rPr lang="en-US" b="1" dirty="0" smtClean="0"/>
              <a:t> and exacerbate bleeding. </a:t>
            </a:r>
          </a:p>
          <a:p>
            <a:pPr algn="l" rtl="0"/>
            <a:r>
              <a:rPr lang="ar-IQ" dirty="0" smtClean="0"/>
              <a:t>بغض النظر عن السبب المبدئي، فإن النزيف الشديد غير المنضبط يمكن أن يؤدي إلى الصدمة وانخفاض حرارة الجسم </a:t>
            </a:r>
            <a:r>
              <a:rPr lang="ar-IQ" dirty="0" err="1" smtClean="0"/>
              <a:t>والحماض</a:t>
            </a:r>
            <a:r>
              <a:rPr lang="ar-IQ" dirty="0" smtClean="0"/>
              <a:t> واستهلاك عوامل التخثر وتخفيف الدم، مما قد يؤدي بدوره إلى اعتلال تخثر الدم وتفاقم النزيف</a:t>
            </a:r>
            <a:endParaRPr lang="en-US" dirty="0" smtClean="0"/>
          </a:p>
          <a:p>
            <a:pPr algn="l" rtl="0"/>
            <a:r>
              <a:rPr lang="en-US" dirty="0" smtClean="0"/>
              <a:t>Rapid identification and correction of the underlying and contributing causes of bleeding are paramount</a:t>
            </a:r>
            <a:r>
              <a:rPr lang="en-US" dirty="0" smtClean="0"/>
              <a:t>.</a:t>
            </a:r>
            <a:endParaRPr lang="en-US" dirty="0" smtClean="0"/>
          </a:p>
          <a:p>
            <a:pPr>
              <a:buNone/>
            </a:pPr>
            <a:r>
              <a:rPr lang="ar-IQ" dirty="0" smtClean="0"/>
              <a:t>يعد التعرف السريع على الأسباب الكامنة والمساهمة في النزيف وتصحيحها أمرًا بالغ الأهمية</a:t>
            </a:r>
            <a:r>
              <a:rPr lang="en-US" dirty="0" smtClean="0"/>
              <a:t>.</a:t>
            </a:r>
            <a:endParaRPr lang="en-US" dirty="0" smtClean="0"/>
          </a:p>
        </p:txBody>
      </p:sp>
      <p:pic>
        <p:nvPicPr>
          <p:cNvPr id="11267" name="Picture 3"/>
          <p:cNvPicPr>
            <a:picLocks noChangeAspect="1" noChangeArrowheads="1"/>
          </p:cNvPicPr>
          <p:nvPr/>
        </p:nvPicPr>
        <p:blipFill>
          <a:blip r:embed="rId2"/>
          <a:srcRect l="12628" t="27344" r="67606" b="34570"/>
          <a:stretch>
            <a:fillRect/>
          </a:stretch>
        </p:blipFill>
        <p:spPr bwMode="auto">
          <a:xfrm>
            <a:off x="7072330" y="0"/>
            <a:ext cx="2071670" cy="224430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186106" cy="225404"/>
          </a:xfrm>
        </p:spPr>
        <p:txBody>
          <a:bodyPr>
            <a:normAutofit fontScale="90000"/>
          </a:bodyPr>
          <a:lstStyle/>
          <a:p>
            <a:r>
              <a:rPr lang="en-US" dirty="0" smtClean="0"/>
              <a:t>diagnosis</a:t>
            </a:r>
            <a:endParaRPr lang="ar-IQ" dirty="0"/>
          </a:p>
        </p:txBody>
      </p:sp>
      <p:sp>
        <p:nvSpPr>
          <p:cNvPr id="3" name="عنصر نائب للمحتوى 2"/>
          <p:cNvSpPr>
            <a:spLocks noGrp="1"/>
          </p:cNvSpPr>
          <p:nvPr>
            <p:ph idx="1"/>
          </p:nvPr>
        </p:nvSpPr>
        <p:spPr>
          <a:xfrm>
            <a:off x="214282" y="785794"/>
            <a:ext cx="8472518" cy="6072206"/>
          </a:xfrm>
        </p:spPr>
        <p:txBody>
          <a:bodyPr>
            <a:normAutofit fontScale="70000" lnSpcReduction="20000"/>
          </a:bodyPr>
          <a:lstStyle/>
          <a:p>
            <a:pPr algn="l" rtl="0"/>
            <a:r>
              <a:rPr lang="en-US" dirty="0" smtClean="0">
                <a:latin typeface="+mj-lt"/>
              </a:rPr>
              <a:t>Vital signs can remain remarkably stable in the face of significant blood loss. </a:t>
            </a:r>
          </a:p>
          <a:p>
            <a:r>
              <a:rPr lang="ar-SA" dirty="0" smtClean="0">
                <a:latin typeface="+mj-lt"/>
              </a:rPr>
              <a:t>وقد تظل العلامات الحيوية مستقرة بشكل ملحوظ في مواجهة فقدان الدم الكبير</a:t>
            </a:r>
            <a:r>
              <a:rPr lang="en-US" dirty="0" smtClean="0">
                <a:latin typeface="+mj-lt"/>
              </a:rPr>
              <a:t>.</a:t>
            </a:r>
            <a:endParaRPr lang="ar-IQ" dirty="0" smtClean="0">
              <a:latin typeface="+mj-lt"/>
            </a:endParaRPr>
          </a:p>
          <a:p>
            <a:endParaRPr lang="en-US" dirty="0" smtClean="0">
              <a:latin typeface="+mj-lt"/>
            </a:endParaRPr>
          </a:p>
          <a:p>
            <a:pPr algn="l" rtl="0"/>
            <a:r>
              <a:rPr lang="en-US" dirty="0" smtClean="0">
                <a:latin typeface="+mj-lt"/>
              </a:rPr>
              <a:t>Blood loss of 25% to 30% of blood volume generally results in tachycardia and vasoconstriction, although these compensatory mechanisms can be blunted by anesthesia, medication, or disease. </a:t>
            </a:r>
          </a:p>
          <a:p>
            <a:r>
              <a:rPr lang="ar-SA" dirty="0" smtClean="0">
                <a:latin typeface="+mj-lt"/>
              </a:rPr>
              <a:t>وعادة ما يؤدي فقدان الدم بنسبة 25% إلى 30% من حجم الدم إلى تسرع القلب وانقباض الأوعية الدموية، على الرغم من أن هذه الآليات التعويضية يمكن أن تضعف بالتخدير أو الأدوية أو المرض</a:t>
            </a:r>
            <a:r>
              <a:rPr lang="en-US" dirty="0" smtClean="0">
                <a:latin typeface="+mj-lt"/>
              </a:rPr>
              <a:t>.</a:t>
            </a:r>
            <a:endParaRPr lang="ar-IQ" dirty="0" smtClean="0">
              <a:latin typeface="+mj-lt"/>
            </a:endParaRPr>
          </a:p>
          <a:p>
            <a:endParaRPr lang="en-US" dirty="0" smtClean="0">
              <a:latin typeface="+mj-lt"/>
            </a:endParaRPr>
          </a:p>
          <a:p>
            <a:pPr algn="l" rtl="0"/>
            <a:r>
              <a:rPr lang="en-US" dirty="0" smtClean="0">
                <a:latin typeface="+mj-lt"/>
              </a:rPr>
              <a:t>Normal blood pressure can be preserved until as much as 40% blood volume loss has occurred.</a:t>
            </a:r>
          </a:p>
          <a:p>
            <a:r>
              <a:rPr lang="ar-IQ" dirty="0" smtClean="0">
                <a:latin typeface="+mj-lt"/>
              </a:rPr>
              <a:t>يمكن الحفاظ على ضغط الدم الطبيعي حتى يحدث فقدان ما يصل إلى 40% من حجم الدم</a:t>
            </a:r>
          </a:p>
          <a:p>
            <a:pPr algn="l" rtl="0"/>
            <a:r>
              <a:rPr lang="en-US" dirty="0" smtClean="0"/>
              <a:t>Once loss exceeds compensatory ability, however, cardiac output decreases, resulting in hypotension, decreased tissue oxygen delivery, and hypoxia.</a:t>
            </a:r>
          </a:p>
          <a:p>
            <a:r>
              <a:rPr lang="ar-SA" dirty="0" smtClean="0"/>
              <a:t>ومع ذلك، بمجرد أن يتجاوز الخسارة القدرة التعويضية، ينخفض ​​الناتج القلبي، مما يؤدي إلى انخفاض ضغط الدم، وانخفاض توصيل الأكسجين إلى الأنسجة، ونقص الأكسجين</a:t>
            </a:r>
            <a:r>
              <a:rPr lang="en-US" dirty="0" smtClean="0"/>
              <a:t>.</a:t>
            </a:r>
          </a:p>
          <a:p>
            <a:endParaRPr lang="ar-IQ"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71612"/>
            <a:ext cx="9144000" cy="5500726"/>
          </a:xfrm>
        </p:spPr>
        <p:txBody>
          <a:bodyPr>
            <a:normAutofit fontScale="70000" lnSpcReduction="20000"/>
          </a:bodyPr>
          <a:lstStyle/>
          <a:p>
            <a:pPr algn="l" rtl="0"/>
            <a:r>
              <a:rPr lang="en-US" dirty="0" smtClean="0"/>
              <a:t>Tachycardia, prolonged capillary refill time, pallor, altered pulses, hypotension, reduced urine output, falling central venous pressure, bruising, and swelling </a:t>
            </a:r>
            <a:r>
              <a:rPr lang="en-US" b="1" dirty="0" smtClean="0"/>
              <a:t>are all suggestive of bleeding</a:t>
            </a:r>
            <a:r>
              <a:rPr lang="en-US" dirty="0" smtClean="0"/>
              <a:t>. An occult source of blood loss should be sought via repeated physical examinations and appropriate imaging techniques</a:t>
            </a:r>
            <a:r>
              <a:rPr lang="en-US" dirty="0" smtClean="0"/>
              <a:t>.</a:t>
            </a:r>
          </a:p>
          <a:p>
            <a:pPr algn="l" rtl="0"/>
            <a:endParaRPr lang="en-US" dirty="0" smtClean="0"/>
          </a:p>
          <a:p>
            <a:r>
              <a:rPr lang="ar-IQ" dirty="0" smtClean="0"/>
              <a:t>إن تسارع القلب، وطول فترة إعادة تعبئة الشعيرات الدموية، والشحوب، وتغير النبض، وانخفاض ضغط الدم، وانخفاض إنتاج البول، وانخفاض الضغط الوريدي المركزي، والكدمات، والتورم كلها تشير إلى النزيف. يجب البحث عن مصدر خفي لفقدان الدم من خلال الفحوصات الجسدية المتكررة وتقنيات التصوير المناسبة</a:t>
            </a:r>
          </a:p>
          <a:p>
            <a:pPr algn="l" rtl="0"/>
            <a:endParaRPr lang="en-US" dirty="0" smtClean="0"/>
          </a:p>
          <a:p>
            <a:pPr algn="l" rtl="0"/>
            <a:r>
              <a:rPr lang="en-US" dirty="0" smtClean="0"/>
              <a:t>However, by default the surgeon should first consider a surgically remediable technical cause of bleeding. Technical causes are most common and are least likely to respond to nonsurgical intervention.</a:t>
            </a:r>
          </a:p>
          <a:p>
            <a:r>
              <a:rPr lang="ar-IQ" dirty="0" smtClean="0"/>
              <a:t>بمجرد تحديد أن المريض ينزف، فإن الخطوة التالية هي تحديد السبب. تنطبق مبادئ الفحص التشخيصي. ومع ذلك، يجب على الجراح افتراضيًا أن يفكر أولاً في سبب فني للنزيف يمكن علاجه جراحيًا. الأسباب الفنية هي الأكثر شيوعًا وأقل احتمالية للاستجابة للتدخل غير الجراحي</a:t>
            </a:r>
            <a:r>
              <a:rPr lang="en-US" dirty="0" smtClean="0"/>
              <a:t>.</a:t>
            </a:r>
          </a:p>
        </p:txBody>
      </p:sp>
      <p:pic>
        <p:nvPicPr>
          <p:cNvPr id="9218" name="Picture 2" descr="How to help a dog in shock - First Aid for Pets"/>
          <p:cNvPicPr>
            <a:picLocks noChangeAspect="1" noChangeArrowheads="1"/>
          </p:cNvPicPr>
          <p:nvPr/>
        </p:nvPicPr>
        <p:blipFill>
          <a:blip r:embed="rId2" cstate="print"/>
          <a:srcRect/>
          <a:stretch>
            <a:fillRect/>
          </a:stretch>
        </p:blipFill>
        <p:spPr bwMode="auto">
          <a:xfrm>
            <a:off x="7343171" y="0"/>
            <a:ext cx="1800829" cy="150017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7215214"/>
          </a:xfrm>
        </p:spPr>
        <p:txBody>
          <a:bodyPr>
            <a:normAutofit fontScale="70000" lnSpcReduction="20000"/>
          </a:bodyPr>
          <a:lstStyle/>
          <a:p>
            <a:pPr algn="l" rtl="0"/>
            <a:r>
              <a:rPr lang="en-US" dirty="0" smtClean="0"/>
              <a:t>The etiology of operative and postoperative </a:t>
            </a:r>
            <a:r>
              <a:rPr lang="en-US" dirty="0" err="1" smtClean="0"/>
              <a:t>coagulopathy</a:t>
            </a:r>
            <a:r>
              <a:rPr lang="en-US" dirty="0" smtClean="0"/>
              <a:t> is frequently complex. Early and differentiated diagnosis is essential for initiating targeted therapy. Initial steps consist of the following:</a:t>
            </a:r>
          </a:p>
          <a:p>
            <a:r>
              <a:rPr lang="ar-IQ" dirty="0" smtClean="0"/>
              <a:t>غالبًا ما يكون سبب اعتلال تخثر الدم أثناء الجراحة وبعدها معقدًا. يعد التشخيص المبكر والمتباين أمرًا ضروريًا لبدء العلاج المستهدف. تتكون الخطوات الأولية مما يلي</a:t>
            </a:r>
            <a:r>
              <a:rPr lang="en-US" dirty="0" smtClean="0"/>
              <a:t>:</a:t>
            </a:r>
            <a:endParaRPr lang="ar-IQ" dirty="0" smtClean="0"/>
          </a:p>
          <a:p>
            <a:pPr marL="514350" indent="-514350" algn="l" rtl="0">
              <a:buAutoNum type="arabicPeriod"/>
            </a:pPr>
            <a:r>
              <a:rPr lang="en-US" dirty="0" smtClean="0"/>
              <a:t>Perform coagulation studies. </a:t>
            </a:r>
            <a:r>
              <a:rPr lang="en-US" dirty="0" err="1" smtClean="0"/>
              <a:t>Eg</a:t>
            </a:r>
            <a:r>
              <a:rPr lang="en-US" dirty="0" smtClean="0"/>
              <a:t>. a platelet count</a:t>
            </a:r>
          </a:p>
          <a:p>
            <a:pPr marL="514350" indent="-514350" algn="l" rtl="0">
              <a:buNone/>
            </a:pPr>
            <a:endParaRPr lang="en-US" dirty="0" smtClean="0"/>
          </a:p>
          <a:p>
            <a:pPr algn="l" rtl="0">
              <a:buNone/>
            </a:pPr>
            <a:r>
              <a:rPr lang="en-US" dirty="0" smtClean="0"/>
              <a:t>2.  Check for hypothermia and acidosis. Assess perfusion and fluid/transfusion resuscitation protocols.</a:t>
            </a:r>
          </a:p>
          <a:p>
            <a:pPr algn="l" rtl="0">
              <a:buNone/>
            </a:pPr>
            <a:endParaRPr lang="en-US" dirty="0" smtClean="0"/>
          </a:p>
          <a:p>
            <a:pPr algn="l" rtl="0">
              <a:buNone/>
            </a:pPr>
            <a:r>
              <a:rPr lang="en-US" dirty="0" smtClean="0"/>
              <a:t>3. Review the history. The history should be carefully reviewed to try to ascertain the possibility of an inherited or acquired </a:t>
            </a:r>
            <a:r>
              <a:rPr lang="en-US" dirty="0" err="1" smtClean="0"/>
              <a:t>coagulopathy</a:t>
            </a:r>
            <a:endParaRPr lang="en-US" dirty="0" smtClean="0"/>
          </a:p>
          <a:p>
            <a:pPr algn="l" rtl="0">
              <a:buNone/>
            </a:pPr>
            <a:endParaRPr lang="en-US" dirty="0" smtClean="0"/>
          </a:p>
          <a:p>
            <a:pPr algn="l" rtl="0">
              <a:buNone/>
            </a:pPr>
            <a:r>
              <a:rPr lang="en-US" dirty="0" smtClean="0"/>
              <a:t>4. Review medications. All current and past medications should be critically reviewed with respect to their potential to influence </a:t>
            </a:r>
            <a:r>
              <a:rPr lang="en-US" dirty="0" err="1" smtClean="0"/>
              <a:t>hemostasis</a:t>
            </a:r>
            <a:endParaRPr lang="en-US" dirty="0" smtClean="0"/>
          </a:p>
          <a:p>
            <a:pPr marL="514350" indent="-514350" algn="l" rtl="0">
              <a:buNone/>
            </a:pPr>
            <a:endParaRPr lang="en-US" dirty="0" smtClean="0"/>
          </a:p>
          <a:p>
            <a:pPr marL="514350" indent="-514350" algn="l" rtl="0">
              <a:buNone/>
            </a:pPr>
            <a:r>
              <a:rPr lang="en-US" dirty="0" smtClean="0"/>
              <a:t>5. Obtain additional studies if indicated. </a:t>
            </a:r>
            <a:r>
              <a:rPr lang="en-US" dirty="0" err="1" smtClean="0"/>
              <a:t>Eg</a:t>
            </a:r>
            <a:r>
              <a:rPr lang="en-US" dirty="0" smtClean="0"/>
              <a:t> If platelet dysfunction is possible, a </a:t>
            </a:r>
            <a:r>
              <a:rPr lang="en-US" dirty="0" err="1" smtClean="0"/>
              <a:t>buccal</a:t>
            </a:r>
            <a:r>
              <a:rPr lang="en-US" dirty="0" smtClean="0"/>
              <a:t> mucosal bleeding time is indicated. If the testing described above is normal or fails to correct following appropriate therapy, </a:t>
            </a:r>
            <a:r>
              <a:rPr lang="en-US" dirty="0" err="1" smtClean="0"/>
              <a:t>hyperfibrinolysis</a:t>
            </a:r>
            <a:r>
              <a:rPr lang="en-US" dirty="0" smtClean="0"/>
              <a:t> should be considered, as it is an important mechanism of acute </a:t>
            </a:r>
            <a:r>
              <a:rPr lang="en-US" dirty="0" err="1" smtClean="0"/>
              <a:t>coagulopathy</a:t>
            </a:r>
            <a:r>
              <a:rPr lang="en-US" dirty="0" smtClean="0"/>
              <a:t> of trauma-shock</a:t>
            </a:r>
          </a:p>
          <a:p>
            <a:pPr marL="514350" indent="-514350" algn="l" rtl="0">
              <a:buAutoNum type="arabicPeriod"/>
            </a:pPr>
            <a:endParaRPr lang="en-US" dirty="0" smtClean="0"/>
          </a:p>
          <a:p>
            <a:endParaRPr lang="ar-IQ"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pPr algn="l" rtl="0"/>
            <a:r>
              <a:rPr lang="en-US" sz="4000" b="1" dirty="0" smtClean="0"/>
              <a:t>Management Basic Principles. The basic principles of management are as follows: </a:t>
            </a:r>
          </a:p>
          <a:p>
            <a:pPr algn="l" rtl="0">
              <a:buNone/>
            </a:pPr>
            <a:r>
              <a:rPr lang="en-US" dirty="0" smtClean="0"/>
              <a:t>1. Recognize and treat shock and any other life-threatening conditions. </a:t>
            </a:r>
          </a:p>
          <a:p>
            <a:pPr rtl="0">
              <a:buNone/>
            </a:pPr>
            <a:r>
              <a:rPr lang="ar-SA" dirty="0" smtClean="0"/>
              <a:t>التعرف على الصدمة وعلاجها وأي حالات أخرى تهدد الحياة</a:t>
            </a:r>
            <a:r>
              <a:rPr lang="en-US" dirty="0" smtClean="0"/>
              <a:t>.</a:t>
            </a:r>
          </a:p>
          <a:p>
            <a:pPr algn="l" rtl="0">
              <a:buNone/>
            </a:pPr>
            <a:r>
              <a:rPr lang="en-US" dirty="0" smtClean="0"/>
              <a:t>2. Rule out or correct technical sources of bleeding.</a:t>
            </a:r>
          </a:p>
          <a:p>
            <a:pPr algn="r">
              <a:buNone/>
            </a:pPr>
            <a:r>
              <a:rPr lang="en-US" dirty="0" smtClean="0"/>
              <a:t> </a:t>
            </a:r>
            <a:r>
              <a:rPr lang="ar-SA" dirty="0" smtClean="0"/>
              <a:t>استبعاد أو تصحيح المصادر الفنية للنزيف</a:t>
            </a:r>
            <a:r>
              <a:rPr lang="en-US" dirty="0" smtClean="0"/>
              <a:t>. </a:t>
            </a:r>
          </a:p>
          <a:p>
            <a:pPr algn="l" rtl="0">
              <a:buNone/>
            </a:pPr>
            <a:r>
              <a:rPr lang="en-US" dirty="0" smtClean="0"/>
              <a:t>3. Restore normal </a:t>
            </a:r>
            <a:r>
              <a:rPr lang="en-US" dirty="0" err="1" smtClean="0"/>
              <a:t>hemostasis</a:t>
            </a:r>
            <a:r>
              <a:rPr lang="en-US" dirty="0" smtClean="0"/>
              <a:t> via medications, transfusion of blood products, reversal of hypothermia, and/or control of other precipitating or contributing factors. </a:t>
            </a:r>
          </a:p>
          <a:p>
            <a:pPr rtl="0">
              <a:buNone/>
            </a:pPr>
            <a:r>
              <a:rPr lang="ar-SA" dirty="0" smtClean="0"/>
              <a:t>استعادة وقف النزيف الطبيعي عن طريق الأدوية ونقل منتجات الدم وعكس انخفاض حرارة الجسم </a:t>
            </a:r>
            <a:r>
              <a:rPr lang="ar-SA" dirty="0" err="1" smtClean="0"/>
              <a:t>و</a:t>
            </a:r>
            <a:r>
              <a:rPr lang="ar-SA" dirty="0" smtClean="0"/>
              <a:t>/أو السيطرة على العوامل الأخرى المسببة أو المساهمة</a:t>
            </a:r>
            <a:r>
              <a:rPr lang="en-US" dirty="0" smtClean="0"/>
              <a:t>.</a:t>
            </a:r>
          </a:p>
          <a:p>
            <a:pPr algn="l" rtl="0">
              <a:buNone/>
            </a:pPr>
            <a:r>
              <a:rPr lang="en-US" dirty="0" smtClean="0"/>
              <a:t>4. Monitor for stability of coagulation parameters; correct as needed</a:t>
            </a:r>
          </a:p>
          <a:p>
            <a:pPr rtl="0">
              <a:buNone/>
            </a:pPr>
            <a:r>
              <a:rPr lang="en-US" dirty="0" smtClean="0"/>
              <a:t> </a:t>
            </a:r>
            <a:r>
              <a:rPr lang="ar-SA" dirty="0" smtClean="0"/>
              <a:t>مراقبة استقرار معايير التخثر؛ وتصحيحها حسب الحاجة</a:t>
            </a:r>
            <a:r>
              <a:rPr lang="en-US" dirty="0" smtClean="0"/>
              <a:t>.. </a:t>
            </a:r>
          </a:p>
          <a:p>
            <a:pPr algn="l" rtl="0">
              <a:buNone/>
            </a:pPr>
            <a:r>
              <a:rPr lang="en-US" dirty="0" smtClean="0"/>
              <a:t>5. Monitor for new or ongoing sources of blood loss..</a:t>
            </a:r>
          </a:p>
          <a:p>
            <a:pPr algn="l" rtl="0">
              <a:buNone/>
            </a:pPr>
            <a:r>
              <a:rPr lang="en-US" dirty="0" smtClean="0"/>
              <a:t> </a:t>
            </a:r>
            <a:r>
              <a:rPr lang="ar-SA" dirty="0" smtClean="0"/>
              <a:t>مراقبة مصادر فقدان الدم الجديدة أو المستمرة</a:t>
            </a:r>
            <a:r>
              <a:rPr lang="en-US" dirty="0" smtClean="0"/>
              <a:t>. </a:t>
            </a:r>
          </a:p>
          <a:p>
            <a:pPr algn="l" rtl="0">
              <a:buNone/>
            </a:pPr>
            <a:endParaRPr lang="en-US" dirty="0" smtClean="0"/>
          </a:p>
          <a:p>
            <a:pPr algn="l" rtl="0">
              <a:buNone/>
            </a:pPr>
            <a:r>
              <a:rPr lang="en-US" dirty="0" smtClean="0"/>
              <a:t>6. Monitor for complications associated with new or ongoing blood loss (e.g., intracranial hemorrhage).</a:t>
            </a:r>
          </a:p>
          <a:p>
            <a:pPr>
              <a:buNone/>
            </a:pPr>
            <a:r>
              <a:rPr lang="en-US" dirty="0" smtClean="0"/>
              <a:t>. </a:t>
            </a:r>
            <a:r>
              <a:rPr lang="ar-IQ" dirty="0" smtClean="0"/>
              <a:t>مراقبة المضاعفات المرتبطة بفقدان الدم الجديد أو المستمر (مثال، النزيف داخل الجمجمة)</a:t>
            </a:r>
            <a:endParaRPr lang="ar-IQ"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20000"/>
          </a:bodyPr>
          <a:lstStyle/>
          <a:p>
            <a:pPr algn="l" rtl="0">
              <a:buFont typeface="Wingdings" pitchFamily="2" charset="2"/>
              <a:buChar char="v"/>
            </a:pPr>
            <a:r>
              <a:rPr lang="en-US" b="1" dirty="0" smtClean="0"/>
              <a:t>if operative events or postoperative imaging suggests that bleeding from a technical cause is plausible</a:t>
            </a:r>
            <a:r>
              <a:rPr lang="ar-IQ" dirty="0" smtClean="0"/>
              <a:t> محتمل</a:t>
            </a:r>
            <a:r>
              <a:rPr lang="en-US" dirty="0" smtClean="0"/>
              <a:t>.</a:t>
            </a:r>
          </a:p>
          <a:p>
            <a:pPr algn="l" rtl="0">
              <a:buFont typeface="Wingdings" pitchFamily="2" charset="2"/>
              <a:buChar char="q"/>
            </a:pPr>
            <a:r>
              <a:rPr lang="en-US" b="1" dirty="0" smtClean="0"/>
              <a:t>Treatment : </a:t>
            </a:r>
          </a:p>
          <a:p>
            <a:pPr algn="l" rtl="0">
              <a:buNone/>
            </a:pPr>
            <a:r>
              <a:rPr lang="en-US" b="1" dirty="0" smtClean="0"/>
              <a:t>Urgent </a:t>
            </a:r>
            <a:r>
              <a:rPr lang="en-US" b="1" dirty="0" err="1" smtClean="0"/>
              <a:t>reexploration</a:t>
            </a:r>
            <a:r>
              <a:rPr lang="en-US" b="1" dirty="0" smtClean="0"/>
              <a:t> is indicated and Surgical </a:t>
            </a:r>
            <a:r>
              <a:rPr lang="en-US" b="1" dirty="0" err="1" smtClean="0"/>
              <a:t>hemostasis</a:t>
            </a:r>
            <a:r>
              <a:rPr lang="en-US" dirty="0" smtClean="0"/>
              <a:t> generally is achieved by </a:t>
            </a:r>
            <a:r>
              <a:rPr lang="en-US" b="1" dirty="0" smtClean="0"/>
              <a:t>ligation or </a:t>
            </a:r>
            <a:r>
              <a:rPr lang="en-US" b="1" dirty="0" err="1" smtClean="0"/>
              <a:t>electrocautery</a:t>
            </a:r>
            <a:r>
              <a:rPr lang="en-US" b="1" dirty="0" smtClean="0"/>
              <a:t> of bleeding vessels.</a:t>
            </a:r>
          </a:p>
          <a:p>
            <a:pPr algn="l" rtl="0">
              <a:buFont typeface="Wingdings" pitchFamily="2" charset="2"/>
              <a:buChar char="q"/>
            </a:pPr>
            <a:r>
              <a:rPr lang="en-US" b="1" dirty="0" smtClean="0"/>
              <a:t>Other treatment depend on the status </a:t>
            </a:r>
          </a:p>
          <a:p>
            <a:pPr algn="l" rtl="0">
              <a:buNone/>
            </a:pPr>
            <a:r>
              <a:rPr lang="en-US" b="1" dirty="0" smtClean="0"/>
              <a:t>Aggressive </a:t>
            </a:r>
            <a:r>
              <a:rPr lang="en-US" b="1" dirty="0" err="1" smtClean="0"/>
              <a:t>rewarming</a:t>
            </a:r>
            <a:r>
              <a:rPr lang="en-US" dirty="0" smtClean="0"/>
              <a:t> .</a:t>
            </a:r>
          </a:p>
          <a:p>
            <a:pPr algn="l" rtl="0">
              <a:buNone/>
            </a:pPr>
            <a:r>
              <a:rPr lang="en-US" b="1" dirty="0" smtClean="0"/>
              <a:t>Acid-base and electrolyte status</a:t>
            </a:r>
          </a:p>
          <a:p>
            <a:pPr algn="l" rtl="0">
              <a:buNone/>
            </a:pPr>
            <a:r>
              <a:rPr lang="en-US" b="1" dirty="0" smtClean="0"/>
              <a:t>Plasma Component Transfusion. </a:t>
            </a:r>
          </a:p>
          <a:p>
            <a:pPr marL="514350" indent="-514350" algn="l" rtl="0">
              <a:buAutoNum type="alphaLcPeriod"/>
            </a:pPr>
            <a:r>
              <a:rPr lang="en-US" dirty="0" smtClean="0"/>
              <a:t>Eg1</a:t>
            </a:r>
            <a:r>
              <a:rPr lang="en-US" b="1" dirty="0" smtClean="0"/>
              <a:t> </a:t>
            </a:r>
            <a:r>
              <a:rPr lang="en-US" b="1" i="1" dirty="0" smtClean="0"/>
              <a:t>Fresh frozen plasma</a:t>
            </a:r>
            <a:r>
              <a:rPr lang="en-US" dirty="0" smtClean="0"/>
              <a:t> fresh frozen plasma is most commonly used in veterinary practice. </a:t>
            </a:r>
          </a:p>
          <a:p>
            <a:pPr marL="514350" indent="-514350" algn="l" rtl="0">
              <a:buAutoNum type="alphaLcPeriod"/>
            </a:pPr>
            <a:r>
              <a:rPr lang="en-US" dirty="0" smtClean="0"/>
              <a:t>Eg2. </a:t>
            </a:r>
            <a:r>
              <a:rPr lang="en-US" b="1" i="1" dirty="0" smtClean="0"/>
              <a:t>Platelet Transfusion</a:t>
            </a:r>
            <a:r>
              <a:rPr lang="en-US" dirty="0" smtClean="0"/>
              <a:t>. Platelet therapy can be lifesaving in some situations but poses many challenges in veterinary practice.</a:t>
            </a:r>
          </a:p>
          <a:p>
            <a:pPr marL="514350" indent="-514350" algn="l" rtl="0">
              <a:buNone/>
            </a:pPr>
            <a:r>
              <a:rPr lang="en-US" i="1" dirty="0" err="1" smtClean="0"/>
              <a:t>Prohemostatic</a:t>
            </a:r>
            <a:r>
              <a:rPr lang="en-US" i="1" dirty="0" smtClean="0"/>
              <a:t> Agents,  </a:t>
            </a:r>
            <a:r>
              <a:rPr lang="en-US" i="1" dirty="0" err="1" smtClean="0"/>
              <a:t>eg</a:t>
            </a:r>
            <a:r>
              <a:rPr lang="en-US" i="1" dirty="0" smtClean="0"/>
              <a:t>: </a:t>
            </a:r>
            <a:r>
              <a:rPr lang="en-US" i="1" dirty="0" err="1" smtClean="0"/>
              <a:t>Desmopressin</a:t>
            </a:r>
            <a:r>
              <a:rPr lang="en-US" i="1" dirty="0" smtClean="0"/>
              <a:t>.</a:t>
            </a:r>
          </a:p>
          <a:p>
            <a:pPr marL="514350" indent="-514350" algn="l" rtl="0">
              <a:buNone/>
            </a:pPr>
            <a:r>
              <a:rPr lang="en-US" i="1" dirty="0" err="1" smtClean="0"/>
              <a:t>Antifibrinolytics</a:t>
            </a:r>
            <a:r>
              <a:rPr lang="en-US" i="1" dirty="0" smtClean="0"/>
              <a:t>. </a:t>
            </a:r>
            <a:r>
              <a:rPr lang="en-US" i="1" dirty="0" err="1" smtClean="0"/>
              <a:t>eg</a:t>
            </a:r>
            <a:r>
              <a:rPr lang="en-US" i="1" dirty="0" smtClean="0"/>
              <a:t>: </a:t>
            </a:r>
            <a:r>
              <a:rPr lang="en-US" i="1" dirty="0" err="1" smtClean="0"/>
              <a:t>Aprotinin</a:t>
            </a:r>
            <a:endParaRPr lang="en-US" i="1" dirty="0" smtClean="0"/>
          </a:p>
          <a:p>
            <a:pPr marL="514350" indent="-514350" algn="l" rtl="0">
              <a:buNone/>
            </a:pPr>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5900750" cy="439718"/>
          </a:xfrm>
        </p:spPr>
        <p:txBody>
          <a:bodyPr>
            <a:noAutofit/>
          </a:bodyPr>
          <a:lstStyle/>
          <a:p>
            <a:r>
              <a:rPr lang="en-US" sz="2800" b="1" dirty="0" smtClean="0"/>
              <a:t>Prevention of Surgical Bleeding </a:t>
            </a:r>
            <a:endParaRPr lang="ar-IQ" sz="2800" dirty="0"/>
          </a:p>
        </p:txBody>
      </p:sp>
      <p:sp>
        <p:nvSpPr>
          <p:cNvPr id="3" name="عنصر نائب للمحتوى 2"/>
          <p:cNvSpPr>
            <a:spLocks noGrp="1"/>
          </p:cNvSpPr>
          <p:nvPr>
            <p:ph idx="1"/>
          </p:nvPr>
        </p:nvSpPr>
        <p:spPr>
          <a:xfrm>
            <a:off x="0" y="500042"/>
            <a:ext cx="4714876" cy="6357958"/>
          </a:xfrm>
        </p:spPr>
        <p:txBody>
          <a:bodyPr>
            <a:normAutofit fontScale="92500" lnSpcReduction="20000"/>
          </a:bodyPr>
          <a:lstStyle/>
          <a:p>
            <a:pPr algn="l" rtl="0"/>
            <a:r>
              <a:rPr lang="en-US" dirty="0" smtClean="0"/>
              <a:t>The risks and complications associated with operative bleeding are substantially reduced through preoperative assessment to identify bleeding disorders and correcting </a:t>
            </a:r>
            <a:r>
              <a:rPr lang="en-US" dirty="0" err="1" smtClean="0"/>
              <a:t>hemostatic</a:t>
            </a:r>
            <a:r>
              <a:rPr lang="en-US" dirty="0" smtClean="0"/>
              <a:t> defects</a:t>
            </a:r>
          </a:p>
          <a:p>
            <a:pPr algn="l" rtl="0">
              <a:buFont typeface="Wingdings" pitchFamily="2" charset="2"/>
              <a:buChar char="ü"/>
            </a:pPr>
            <a:r>
              <a:rPr lang="en-US" dirty="0" smtClean="0"/>
              <a:t>If the patient is receiving antithrombotic drugs that can be halted, discontinuation should be achieved in sufficient time to allow </a:t>
            </a:r>
            <a:r>
              <a:rPr lang="en-US" dirty="0" err="1" smtClean="0"/>
              <a:t>hemostatic</a:t>
            </a:r>
            <a:r>
              <a:rPr lang="en-US" dirty="0" smtClean="0"/>
              <a:t> recovery</a:t>
            </a:r>
          </a:p>
          <a:p>
            <a:pPr algn="l" rtl="0"/>
            <a:endParaRPr lang="en-US" dirty="0" smtClean="0"/>
          </a:p>
          <a:p>
            <a:pPr algn="l" rtl="0"/>
            <a:endParaRPr lang="ar-IQ" dirty="0"/>
          </a:p>
        </p:txBody>
      </p:sp>
      <p:pic>
        <p:nvPicPr>
          <p:cNvPr id="1026" name="Picture 2"/>
          <p:cNvPicPr>
            <a:picLocks noChangeAspect="1" noChangeArrowheads="1"/>
          </p:cNvPicPr>
          <p:nvPr/>
        </p:nvPicPr>
        <p:blipFill>
          <a:blip r:embed="rId2"/>
          <a:srcRect l="49964" t="23437" r="25329" b="30664"/>
          <a:stretch>
            <a:fillRect/>
          </a:stretch>
        </p:blipFill>
        <p:spPr bwMode="auto">
          <a:xfrm>
            <a:off x="4534565" y="785794"/>
            <a:ext cx="4609436" cy="53578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7643834" cy="7143776"/>
          </a:xfrm>
        </p:spPr>
        <p:txBody>
          <a:bodyPr>
            <a:normAutofit fontScale="70000" lnSpcReduction="20000"/>
          </a:bodyPr>
          <a:lstStyle/>
          <a:p>
            <a:pPr algn="l" rtl="0"/>
            <a:r>
              <a:rPr lang="en-US" dirty="0" err="1" smtClean="0"/>
              <a:t>Hemostasis</a:t>
            </a:r>
            <a:r>
              <a:rPr lang="en-US" dirty="0" smtClean="0"/>
              <a:t> </a:t>
            </a:r>
            <a:r>
              <a:rPr lang="en-US" dirty="0"/>
              <a:t>can be divided into two distinct but overlapping phases: </a:t>
            </a:r>
            <a:r>
              <a:rPr lang="ar-SA" dirty="0" smtClean="0"/>
              <a:t>يمكن تقسيم عملية وقف النزيف إلى مرحلتين متميزتين ولكن متداخلتين: </a:t>
            </a:r>
            <a:endParaRPr lang="en-US" dirty="0" smtClean="0"/>
          </a:p>
          <a:p>
            <a:pPr algn="l" rtl="0">
              <a:buNone/>
            </a:pPr>
            <a:endParaRPr lang="en-US" dirty="0" smtClean="0"/>
          </a:p>
          <a:p>
            <a:pPr algn="l" rtl="0">
              <a:buNone/>
            </a:pPr>
            <a:r>
              <a:rPr lang="en-US" dirty="0" smtClean="0"/>
              <a:t>1. primary </a:t>
            </a:r>
            <a:r>
              <a:rPr lang="en-US" dirty="0" err="1"/>
              <a:t>hemostasis</a:t>
            </a:r>
            <a:r>
              <a:rPr lang="en-US" dirty="0"/>
              <a:t>, involving the interaction between platelets and endothelium resulting in the formation of a platelet </a:t>
            </a:r>
            <a:r>
              <a:rPr lang="en-US" dirty="0" smtClean="0"/>
              <a:t>plug </a:t>
            </a:r>
          </a:p>
          <a:p>
            <a:pPr algn="r">
              <a:buNone/>
            </a:pPr>
            <a:r>
              <a:rPr lang="ar-SA" dirty="0" smtClean="0"/>
              <a:t>وقف النزيف الأولي، والذي يتضمن التفاعل بين الصفائح الدموية والبطانة الغشائية مما يؤدي إلى تكوين سدادة الصفائح الدموية؛</a:t>
            </a:r>
            <a:endParaRPr lang="ar-IQ" dirty="0" smtClean="0"/>
          </a:p>
          <a:p>
            <a:pPr algn="r">
              <a:buNone/>
            </a:pPr>
            <a:endParaRPr lang="en-US" dirty="0" smtClean="0"/>
          </a:p>
          <a:p>
            <a:pPr algn="l" rtl="0">
              <a:buNone/>
            </a:pPr>
            <a:r>
              <a:rPr lang="en-US" dirty="0" smtClean="0"/>
              <a:t>2. secondary </a:t>
            </a:r>
            <a:r>
              <a:rPr lang="en-US" dirty="0" err="1"/>
              <a:t>hemostasis</a:t>
            </a:r>
            <a:r>
              <a:rPr lang="en-US" dirty="0"/>
              <a:t>, a system of </a:t>
            </a:r>
            <a:r>
              <a:rPr lang="en-US" dirty="0" err="1"/>
              <a:t>proteolytic</a:t>
            </a:r>
            <a:r>
              <a:rPr lang="en-US" dirty="0"/>
              <a:t> reactions involving coagulation factors and resulting in the generation of fibrin polymers, which stabilize the platelet plug to form a mature thrombus. </a:t>
            </a:r>
          </a:p>
          <a:p>
            <a:r>
              <a:rPr lang="ar-SA" dirty="0" smtClean="0"/>
              <a:t>ووقف </a:t>
            </a:r>
            <a:r>
              <a:rPr lang="ar-SA" dirty="0"/>
              <a:t>النزيف الثانوي، وهو نظام من التفاعلات </a:t>
            </a:r>
            <a:r>
              <a:rPr lang="ar-SA" dirty="0" err="1"/>
              <a:t>البروتينية</a:t>
            </a:r>
            <a:r>
              <a:rPr lang="ar-SA" dirty="0"/>
              <a:t> التي تتضمن عوامل التخثر وتؤدي إلى تكوين </a:t>
            </a:r>
            <a:r>
              <a:rPr lang="ar-SA" dirty="0" err="1"/>
              <a:t>بوليمرات</a:t>
            </a:r>
            <a:r>
              <a:rPr lang="ar-SA" dirty="0"/>
              <a:t> </a:t>
            </a:r>
            <a:r>
              <a:rPr lang="ar-SA" dirty="0" err="1"/>
              <a:t>الفيبرين</a:t>
            </a:r>
            <a:r>
              <a:rPr lang="ar-SA" dirty="0"/>
              <a:t>، والتي تعمل على تثبيت سدادة الصفائح الدموية لتشكيل </a:t>
            </a:r>
            <a:r>
              <a:rPr lang="ar-SA" dirty="0" err="1"/>
              <a:t>خثرة</a:t>
            </a:r>
            <a:r>
              <a:rPr lang="ar-SA" dirty="0"/>
              <a:t> ناضجة</a:t>
            </a:r>
            <a:r>
              <a:rPr lang="en-US" dirty="0" smtClean="0"/>
              <a:t>.</a:t>
            </a:r>
            <a:endParaRPr lang="ar-IQ" dirty="0" smtClean="0"/>
          </a:p>
          <a:p>
            <a:endParaRPr lang="ar-IQ" dirty="0" smtClean="0"/>
          </a:p>
          <a:p>
            <a:pPr algn="l" rtl="0"/>
            <a:r>
              <a:rPr lang="en-US" dirty="0" err="1" smtClean="0"/>
              <a:t>Fibrinolysis</a:t>
            </a:r>
            <a:r>
              <a:rPr lang="en-US" dirty="0" smtClean="0"/>
              <a:t> </a:t>
            </a:r>
            <a:r>
              <a:rPr lang="en-US" dirty="0"/>
              <a:t>is the dissolution of the fibrin clot to restore vascular patency. </a:t>
            </a:r>
            <a:r>
              <a:rPr lang="en-US" dirty="0" smtClean="0"/>
              <a:t>Like </a:t>
            </a:r>
            <a:r>
              <a:rPr lang="en-US" dirty="0" err="1"/>
              <a:t>hemostasis</a:t>
            </a:r>
            <a:r>
              <a:rPr lang="en-US" dirty="0"/>
              <a:t>, </a:t>
            </a:r>
            <a:r>
              <a:rPr lang="en-US" dirty="0" err="1"/>
              <a:t>fibrinolysis</a:t>
            </a:r>
            <a:r>
              <a:rPr lang="en-US" dirty="0"/>
              <a:t> is finely regulated</a:t>
            </a:r>
            <a:r>
              <a:rPr lang="en-US" dirty="0" smtClean="0"/>
              <a:t>.</a:t>
            </a:r>
          </a:p>
          <a:p>
            <a:r>
              <a:rPr lang="ar-SA" dirty="0"/>
              <a:t>انحلال </a:t>
            </a:r>
            <a:r>
              <a:rPr lang="ar-SA" dirty="0" err="1"/>
              <a:t>الفيبرين</a:t>
            </a:r>
            <a:r>
              <a:rPr lang="ar-SA" dirty="0"/>
              <a:t> هو إذابة جلطة </a:t>
            </a:r>
            <a:r>
              <a:rPr lang="ar-SA" dirty="0" err="1"/>
              <a:t>الفيبرين</a:t>
            </a:r>
            <a:r>
              <a:rPr lang="ar-SA" dirty="0"/>
              <a:t> لاستعادة </a:t>
            </a:r>
            <a:r>
              <a:rPr lang="ar-SA" dirty="0" err="1"/>
              <a:t>سالكية</a:t>
            </a:r>
            <a:r>
              <a:rPr lang="ar-SA" dirty="0"/>
              <a:t> الأوعية الدموية. ومثلها كمثل وقف النزيف، يتم تنظيم انحلال </a:t>
            </a:r>
            <a:r>
              <a:rPr lang="ar-SA" dirty="0" err="1"/>
              <a:t>الفيبرين</a:t>
            </a:r>
            <a:r>
              <a:rPr lang="ar-SA" dirty="0"/>
              <a:t> بدقة</a:t>
            </a:r>
            <a:r>
              <a:rPr lang="en-US" dirty="0" smtClean="0"/>
              <a:t>.</a:t>
            </a:r>
            <a:endParaRPr lang="en-US" dirty="0"/>
          </a:p>
        </p:txBody>
      </p:sp>
      <p:pic>
        <p:nvPicPr>
          <p:cNvPr id="32770" name="Picture 2" descr="Primary Hemostasis Definition and Platelet Plug Formation Pathway Using  Step-By-Step Ppt Diagram — EZmed"/>
          <p:cNvPicPr>
            <a:picLocks noChangeAspect="1" noChangeArrowheads="1"/>
          </p:cNvPicPr>
          <p:nvPr/>
        </p:nvPicPr>
        <p:blipFill>
          <a:blip r:embed="rId2" cstate="print"/>
          <a:srcRect l="17989" t="6983" r="13965" b="7820"/>
          <a:stretch>
            <a:fillRect/>
          </a:stretch>
        </p:blipFill>
        <p:spPr bwMode="auto">
          <a:xfrm>
            <a:off x="6902486" y="428604"/>
            <a:ext cx="2241514" cy="1571636"/>
          </a:xfrm>
          <a:prstGeom prst="rect">
            <a:avLst/>
          </a:prstGeom>
          <a:noFill/>
        </p:spPr>
      </p:pic>
      <p:pic>
        <p:nvPicPr>
          <p:cNvPr id="32772" name="Picture 4" descr="Hemostasis - Part 1 - Primary and Secondary Hemostasis - Med Lab Study Hall"/>
          <p:cNvPicPr>
            <a:picLocks noChangeAspect="1" noChangeArrowheads="1"/>
          </p:cNvPicPr>
          <p:nvPr/>
        </p:nvPicPr>
        <p:blipFill>
          <a:blip r:embed="rId3" cstate="print"/>
          <a:srcRect l="66850"/>
          <a:stretch>
            <a:fillRect/>
          </a:stretch>
        </p:blipFill>
        <p:spPr bwMode="auto">
          <a:xfrm>
            <a:off x="7500958" y="3143248"/>
            <a:ext cx="1643042" cy="245250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6643710"/>
          </a:xfrm>
        </p:spPr>
        <p:txBody>
          <a:bodyPr>
            <a:normAutofit fontScale="77500" lnSpcReduction="20000"/>
          </a:bodyPr>
          <a:lstStyle/>
          <a:p>
            <a:pPr marL="514350" indent="-514350" algn="l" rtl="0">
              <a:buNone/>
            </a:pPr>
            <a:r>
              <a:rPr lang="en-US" dirty="0" smtClean="0"/>
              <a:t>2. Hemodynamic status, body temperature, red blood cell mass, and acid-base and electrolyte balance should be optimized before surgery is performed</a:t>
            </a:r>
          </a:p>
          <a:p>
            <a:pPr algn="r">
              <a:buNone/>
            </a:pPr>
            <a:r>
              <a:rPr lang="ar-IQ" dirty="0" smtClean="0"/>
              <a:t>. يجب تحسين الحالة الديناميكية الدموية ودرجة حرارة الجسم وكتلة خلايا الدم الحمراء وتوازن الحمض والقاعدة </a:t>
            </a:r>
            <a:r>
              <a:rPr lang="ar-IQ" dirty="0" err="1" smtClean="0"/>
              <a:t>والإلكتروليت</a:t>
            </a:r>
            <a:r>
              <a:rPr lang="ar-IQ" dirty="0" smtClean="0"/>
              <a:t> قبل إجراء الجراحة</a:t>
            </a:r>
          </a:p>
          <a:p>
            <a:pPr algn="r">
              <a:buNone/>
            </a:pPr>
            <a:endParaRPr lang="en-US" dirty="0" smtClean="0"/>
          </a:p>
          <a:p>
            <a:pPr algn="l" rtl="0">
              <a:buNone/>
            </a:pPr>
            <a:r>
              <a:rPr lang="en-US" dirty="0" smtClean="0"/>
              <a:t>3. If possible, surgery should be delayed until all pertinent problems can be identified and addressed. </a:t>
            </a:r>
          </a:p>
          <a:p>
            <a:pPr algn="l" rtl="0">
              <a:buNone/>
            </a:pPr>
            <a:endParaRPr lang="en-US" dirty="0" smtClean="0"/>
          </a:p>
          <a:p>
            <a:pPr>
              <a:buNone/>
            </a:pPr>
            <a:r>
              <a:rPr lang="ar-IQ" dirty="0" smtClean="0"/>
              <a:t>إذا كان ذلك ممكناً، فيجب تأجيل الجراحة حتى يتم تحديد جميع المشاكل ذات الصلة ومعالجتها</a:t>
            </a:r>
            <a:endParaRPr lang="en-US" dirty="0" smtClean="0"/>
          </a:p>
          <a:p>
            <a:pPr>
              <a:buNone/>
            </a:pPr>
            <a:endParaRPr lang="en-US" dirty="0" smtClean="0"/>
          </a:p>
          <a:p>
            <a:pPr algn="l" rtl="0">
              <a:buNone/>
            </a:pPr>
            <a:r>
              <a:rPr lang="en-US" dirty="0" smtClean="0"/>
              <a:t>If this is not possible, the surgeon should consider reducing risk by choosing a less invasive, or by participating in appropriate consultations with other specialists</a:t>
            </a:r>
          </a:p>
          <a:p>
            <a:pPr algn="l" rtl="0">
              <a:buNone/>
            </a:pPr>
            <a:endParaRPr lang="en-US" dirty="0" smtClean="0"/>
          </a:p>
          <a:p>
            <a:pPr rtl="0">
              <a:buNone/>
            </a:pPr>
            <a:r>
              <a:rPr lang="ar-IQ" dirty="0" smtClean="0"/>
              <a:t>. وإذا لم يكن ذلك ممكناً، فيجب على الجراح أن يفكر في تقليل المخاطر من خلال اختيار إجراء أقل تدخلاً أو من خلال المشاركة في المشاورات المناسبة مع المتخصصين الآخرين</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3900486" cy="654032"/>
          </a:xfrm>
        </p:spPr>
        <p:txBody>
          <a:bodyPr>
            <a:normAutofit/>
          </a:bodyPr>
          <a:lstStyle/>
          <a:p>
            <a:r>
              <a:rPr lang="en-US" sz="3200" b="1" dirty="0" smtClean="0"/>
              <a:t>Specific Disorders </a:t>
            </a:r>
            <a:endParaRPr lang="ar-IQ" sz="3200" dirty="0"/>
          </a:p>
        </p:txBody>
      </p:sp>
      <p:sp>
        <p:nvSpPr>
          <p:cNvPr id="3" name="عنصر نائب للمحتوى 2"/>
          <p:cNvSpPr>
            <a:spLocks noGrp="1"/>
          </p:cNvSpPr>
          <p:nvPr>
            <p:ph idx="1"/>
          </p:nvPr>
        </p:nvSpPr>
        <p:spPr>
          <a:xfrm>
            <a:off x="214282" y="1000108"/>
            <a:ext cx="8715436" cy="5572164"/>
          </a:xfrm>
        </p:spPr>
        <p:txBody>
          <a:bodyPr>
            <a:normAutofit fontScale="77500" lnSpcReduction="20000"/>
          </a:bodyPr>
          <a:lstStyle/>
          <a:p>
            <a:pPr marL="514350" indent="-514350" algn="l" rtl="0">
              <a:buAutoNum type="arabicPeriod"/>
            </a:pPr>
            <a:r>
              <a:rPr lang="en-US" b="1" dirty="0" smtClean="0"/>
              <a:t>Thrombocytopenia</a:t>
            </a:r>
          </a:p>
          <a:p>
            <a:pPr marL="514350" indent="-514350" algn="l" rtl="0">
              <a:buNone/>
            </a:pPr>
            <a:r>
              <a:rPr lang="en-US" dirty="0" smtClean="0"/>
              <a:t> is the most common primary </a:t>
            </a:r>
            <a:r>
              <a:rPr lang="en-US" dirty="0" err="1" smtClean="0"/>
              <a:t>hemostatic</a:t>
            </a:r>
            <a:r>
              <a:rPr lang="en-US" dirty="0" smtClean="0"/>
              <a:t> defect.</a:t>
            </a:r>
          </a:p>
          <a:p>
            <a:pPr marL="514350" indent="-514350" algn="l" rtl="0">
              <a:buNone/>
            </a:pPr>
            <a:r>
              <a:rPr lang="en-US" dirty="0" smtClean="0"/>
              <a:t>Spontaneous bleeding generally does not occur until platelet counts fall below 50,000/µL, but counts as low as 5000/µL can occur without bleeding.</a:t>
            </a:r>
          </a:p>
          <a:p>
            <a:pPr marL="514350" indent="-514350" algn="l" rtl="0">
              <a:buNone/>
            </a:pPr>
            <a:r>
              <a:rPr lang="ar-SA" dirty="0" smtClean="0"/>
              <a:t>لا يحدث النزيف التلقائي بشكل عام حتى ينخفض ​​عدد الصفائح الدموية إلى أقل من 50000/</a:t>
            </a:r>
            <a:r>
              <a:rPr lang="ar-SA" dirty="0" err="1" smtClean="0"/>
              <a:t>ميكرولتر</a:t>
            </a:r>
            <a:r>
              <a:rPr lang="ar-SA" dirty="0" smtClean="0"/>
              <a:t>، ولكن يمكن أن يحدث عدد منخفض يصل إلى 5000/</a:t>
            </a:r>
            <a:r>
              <a:rPr lang="ar-SA" dirty="0" err="1" smtClean="0"/>
              <a:t>ميكرولتر</a:t>
            </a:r>
            <a:r>
              <a:rPr lang="ar-SA" dirty="0" smtClean="0"/>
              <a:t> دون نزيف</a:t>
            </a:r>
            <a:endParaRPr lang="en-US" dirty="0" smtClean="0"/>
          </a:p>
          <a:p>
            <a:pPr marL="514350" indent="-514350" algn="l" rtl="0">
              <a:buNone/>
            </a:pPr>
            <a:endParaRPr lang="en-US" dirty="0" smtClean="0"/>
          </a:p>
          <a:p>
            <a:pPr marL="514350" indent="-514350" algn="l" rtl="0">
              <a:buNone/>
            </a:pPr>
            <a:r>
              <a:rPr lang="en-US" dirty="0" smtClean="0"/>
              <a:t>Thrombocytopenia is identified by platelet count. A low count should always be verified by blood smear examination</a:t>
            </a:r>
          </a:p>
          <a:p>
            <a:pPr marL="514350" indent="-514350" algn="l" rtl="0">
              <a:buNone/>
            </a:pPr>
            <a:endParaRPr lang="en-US" b="1" dirty="0" smtClean="0"/>
          </a:p>
          <a:p>
            <a:pPr marL="514350" indent="-514350" algn="l" rtl="0">
              <a:buNone/>
            </a:pPr>
            <a:r>
              <a:rPr lang="en-US" b="1" dirty="0" smtClean="0"/>
              <a:t>Treatmen</a:t>
            </a:r>
            <a:r>
              <a:rPr lang="en-US" dirty="0" smtClean="0"/>
              <a:t>t  when drug-induced thrombocytopenia is suspected, all drugs should be discontinued. Control of active bleeding is achieved via platelet transfusion </a:t>
            </a:r>
            <a:endParaRPr lang="ar-IQ" dirty="0" smtClean="0"/>
          </a:p>
          <a:p>
            <a:pPr marL="514350" indent="-514350" algn="l" rtl="0">
              <a:buNone/>
            </a:pPr>
            <a:endParaRPr lang="en-US" dirty="0" smtClean="0"/>
          </a:p>
          <a:p>
            <a:pPr algn="l" rtl="0">
              <a:buNone/>
            </a:pPr>
            <a:endParaRPr lang="ar-IQ" dirty="0"/>
          </a:p>
        </p:txBody>
      </p:sp>
      <p:pic>
        <p:nvPicPr>
          <p:cNvPr id="3074" name="Picture 2" descr="Low Platelet Count Treatment | Thrombocytopenia Treatment - HOCC India"/>
          <p:cNvPicPr>
            <a:picLocks noChangeAspect="1" noChangeArrowheads="1"/>
          </p:cNvPicPr>
          <p:nvPr/>
        </p:nvPicPr>
        <p:blipFill>
          <a:blip r:embed="rId2" cstate="print"/>
          <a:srcRect/>
          <a:stretch>
            <a:fillRect/>
          </a:stretch>
        </p:blipFill>
        <p:spPr bwMode="auto">
          <a:xfrm>
            <a:off x="7500958" y="0"/>
            <a:ext cx="1643074" cy="164307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l" rtl="0">
              <a:buNone/>
            </a:pPr>
            <a:r>
              <a:rPr lang="en-US" dirty="0" smtClean="0"/>
              <a:t>2. </a:t>
            </a:r>
            <a:r>
              <a:rPr lang="en-US" b="1" dirty="0" smtClean="0"/>
              <a:t>von </a:t>
            </a:r>
            <a:r>
              <a:rPr lang="en-US" b="1" dirty="0" err="1" smtClean="0"/>
              <a:t>Willebrand</a:t>
            </a:r>
            <a:r>
              <a:rPr lang="en-US" b="1" dirty="0" smtClean="0"/>
              <a:t> Disease</a:t>
            </a:r>
            <a:r>
              <a:rPr lang="en-US" dirty="0" smtClean="0"/>
              <a:t> </a:t>
            </a:r>
          </a:p>
          <a:p>
            <a:pPr algn="l" rtl="0">
              <a:buNone/>
            </a:pPr>
            <a:r>
              <a:rPr lang="en-US" dirty="0" smtClean="0"/>
              <a:t>von </a:t>
            </a:r>
            <a:r>
              <a:rPr lang="en-US" dirty="0" err="1" smtClean="0"/>
              <a:t>Willebrand</a:t>
            </a:r>
            <a:r>
              <a:rPr lang="en-US" dirty="0" smtClean="0"/>
              <a:t> disease is the most common congenital bleeding disorder of dogs, characterized by a deficiency of von </a:t>
            </a:r>
            <a:r>
              <a:rPr lang="en-US" dirty="0" err="1" smtClean="0"/>
              <a:t>Willebrand</a:t>
            </a:r>
            <a:r>
              <a:rPr lang="en-US" dirty="0" smtClean="0"/>
              <a:t> factor (</a:t>
            </a:r>
            <a:r>
              <a:rPr lang="en-US" dirty="0" err="1" smtClean="0"/>
              <a:t>vWF</a:t>
            </a:r>
            <a:r>
              <a:rPr lang="en-US" dirty="0" smtClean="0"/>
              <a:t>).</a:t>
            </a:r>
            <a:endParaRPr lang="en-US" dirty="0" smtClean="0"/>
          </a:p>
          <a:p>
            <a:pPr algn="l" rtl="0">
              <a:buNone/>
            </a:pPr>
            <a:r>
              <a:rPr lang="en-US" dirty="0" smtClean="0"/>
              <a:t>results in defective platelet adhesion and aggregation</a:t>
            </a:r>
            <a:r>
              <a:rPr lang="en-US" dirty="0" smtClean="0"/>
              <a:t>.</a:t>
            </a:r>
            <a:endParaRPr lang="en-US" dirty="0" smtClean="0"/>
          </a:p>
          <a:p>
            <a:pPr algn="l" rtl="0">
              <a:buNone/>
            </a:pPr>
            <a:r>
              <a:rPr lang="en-US" dirty="0" smtClean="0"/>
              <a:t>primary </a:t>
            </a:r>
            <a:r>
              <a:rPr lang="en-US" dirty="0" err="1" smtClean="0"/>
              <a:t>hemostatic</a:t>
            </a:r>
            <a:r>
              <a:rPr lang="en-US" dirty="0" smtClean="0"/>
              <a:t> defect</a:t>
            </a:r>
          </a:p>
          <a:p>
            <a:pPr algn="l" rtl="0">
              <a:buNone/>
            </a:pPr>
            <a:r>
              <a:rPr lang="en-US" dirty="0" smtClean="0"/>
              <a:t>treated </a:t>
            </a:r>
            <a:r>
              <a:rPr lang="en-US" dirty="0" smtClean="0"/>
              <a:t>by the administration of </a:t>
            </a:r>
            <a:r>
              <a:rPr lang="en-US" dirty="0" err="1" smtClean="0"/>
              <a:t>vWF</a:t>
            </a:r>
            <a:r>
              <a:rPr lang="en-US" dirty="0" smtClean="0"/>
              <a:t> in cryoprecipitate.</a:t>
            </a:r>
          </a:p>
          <a:p>
            <a:pPr algn="l" rtl="0">
              <a:buNone/>
            </a:pPr>
            <a:endParaRPr lang="en-US" dirty="0" smtClean="0"/>
          </a:p>
        </p:txBody>
      </p:sp>
      <p:pic>
        <p:nvPicPr>
          <p:cNvPr id="2050" name="Picture 2" descr="The Presence of Periodontitis in Patients with Von Willebrand Disease: A  Systematic Review"/>
          <p:cNvPicPr>
            <a:picLocks noChangeAspect="1" noChangeArrowheads="1"/>
          </p:cNvPicPr>
          <p:nvPr/>
        </p:nvPicPr>
        <p:blipFill>
          <a:blip r:embed="rId2" cstate="print"/>
          <a:srcRect/>
          <a:stretch>
            <a:fillRect/>
          </a:stretch>
        </p:blipFill>
        <p:spPr bwMode="auto">
          <a:xfrm>
            <a:off x="5429256" y="3929065"/>
            <a:ext cx="3714745" cy="292893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4471990" cy="796908"/>
          </a:xfrm>
        </p:spPr>
        <p:txBody>
          <a:bodyPr>
            <a:normAutofit/>
          </a:bodyPr>
          <a:lstStyle/>
          <a:p>
            <a:r>
              <a:rPr lang="en-US" sz="3200" b="1" dirty="0" smtClean="0"/>
              <a:t>Other </a:t>
            </a:r>
            <a:r>
              <a:rPr lang="en-US" sz="3200" b="1" dirty="0" err="1" smtClean="0"/>
              <a:t>Thrombopathies</a:t>
            </a:r>
            <a:endParaRPr lang="ar-IQ" sz="3200" dirty="0"/>
          </a:p>
        </p:txBody>
      </p:sp>
      <p:sp>
        <p:nvSpPr>
          <p:cNvPr id="3" name="عنصر نائب للمحتوى 2"/>
          <p:cNvSpPr>
            <a:spLocks noGrp="1"/>
          </p:cNvSpPr>
          <p:nvPr>
            <p:ph idx="1"/>
          </p:nvPr>
        </p:nvSpPr>
        <p:spPr>
          <a:xfrm>
            <a:off x="0" y="714356"/>
            <a:ext cx="9144000" cy="6143644"/>
          </a:xfrm>
        </p:spPr>
        <p:txBody>
          <a:bodyPr>
            <a:normAutofit/>
          </a:bodyPr>
          <a:lstStyle/>
          <a:p>
            <a:pPr algn="l" rtl="0"/>
            <a:r>
              <a:rPr lang="en-US" b="1" dirty="0" smtClean="0"/>
              <a:t>Inherited </a:t>
            </a:r>
            <a:r>
              <a:rPr lang="en-US" b="1" dirty="0" err="1" smtClean="0"/>
              <a:t>thrombopathies</a:t>
            </a:r>
            <a:r>
              <a:rPr lang="en-US" dirty="0" smtClean="0"/>
              <a:t>, with the exception of von </a:t>
            </a:r>
            <a:r>
              <a:rPr lang="en-US" dirty="0" err="1" smtClean="0"/>
              <a:t>Willebrand</a:t>
            </a:r>
            <a:r>
              <a:rPr lang="en-US" dirty="0" smtClean="0"/>
              <a:t> disease, are rare.</a:t>
            </a:r>
            <a:r>
              <a:rPr lang="en-US" b="1" dirty="0" smtClean="0"/>
              <a:t> </a:t>
            </a:r>
            <a:r>
              <a:rPr lang="en-US" dirty="0" smtClean="0"/>
              <a:t>They are usually breed-specific. </a:t>
            </a:r>
          </a:p>
          <a:p>
            <a:pPr algn="l" rtl="0"/>
            <a:r>
              <a:rPr lang="en-US" b="1" dirty="0" smtClean="0"/>
              <a:t>Acquired </a:t>
            </a:r>
            <a:r>
              <a:rPr lang="en-US" b="1" dirty="0" err="1" smtClean="0"/>
              <a:t>thrombopathies</a:t>
            </a:r>
            <a:r>
              <a:rPr lang="en-US" b="1" dirty="0" smtClean="0"/>
              <a:t> </a:t>
            </a:r>
            <a:r>
              <a:rPr lang="en-US" dirty="0" smtClean="0"/>
              <a:t>can occur secondary to a variety of diseases or drugs result in spontaneous hemorrhage, but patients can be more susceptible to bleeding following surgery. </a:t>
            </a:r>
          </a:p>
          <a:p>
            <a:pPr algn="l" rtl="0">
              <a:buNone/>
            </a:pPr>
            <a:r>
              <a:rPr lang="en-US" b="1" dirty="0" smtClean="0"/>
              <a:t>Vitamin K Deficiency (treatment  </a:t>
            </a:r>
            <a:r>
              <a:rPr lang="en-US" b="1" dirty="0" err="1" smtClean="0"/>
              <a:t>vit</a:t>
            </a:r>
            <a:r>
              <a:rPr lang="en-US" b="1" dirty="0" smtClean="0"/>
              <a:t> K injection) </a:t>
            </a:r>
            <a:endParaRPr lang="en-US" dirty="0" smtClean="0"/>
          </a:p>
          <a:p>
            <a:pPr algn="l" rtl="0">
              <a:buNone/>
            </a:pPr>
            <a:r>
              <a:rPr lang="en-US" b="1" dirty="0" smtClean="0"/>
              <a:t>Hepatic Disease </a:t>
            </a:r>
            <a:endParaRPr lang="en-US" dirty="0" smtClean="0"/>
          </a:p>
          <a:p>
            <a:pPr algn="l" rtl="0">
              <a:buNone/>
            </a:pPr>
            <a:r>
              <a:rPr lang="en-US" dirty="0" smtClean="0"/>
              <a:t>fresh frozen plasma transfusion, directed at achieving </a:t>
            </a:r>
            <a:r>
              <a:rPr lang="en-US" dirty="0" err="1" smtClean="0"/>
              <a:t>hemostatically</a:t>
            </a:r>
            <a:r>
              <a:rPr lang="en-US" dirty="0" smtClean="0"/>
              <a:t> effective factor levels.</a:t>
            </a:r>
          </a:p>
          <a:p>
            <a:pPr algn="l" rtl="0"/>
            <a:endParaRPr lang="en-US" dirty="0" smtClean="0"/>
          </a:p>
          <a:p>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IQ" dirty="0"/>
          </a:p>
        </p:txBody>
      </p:sp>
      <p:pic>
        <p:nvPicPr>
          <p:cNvPr id="48130" name="Picture 2" descr="Blood Drops GIFs | Tenor"/>
          <p:cNvPicPr>
            <a:picLocks noChangeAspect="1" noChangeArrowheads="1" noCrop="1"/>
          </p:cNvPicPr>
          <p:nvPr/>
        </p:nvPicPr>
        <p:blipFill>
          <a:blip r:embed="rId2"/>
          <a:srcRect/>
          <a:stretch>
            <a:fillRect/>
          </a:stretch>
        </p:blipFill>
        <p:spPr bwMode="auto">
          <a:xfrm>
            <a:off x="-32" y="-24"/>
            <a:ext cx="9162069" cy="5122430"/>
          </a:xfrm>
          <a:prstGeom prst="rect">
            <a:avLst/>
          </a:prstGeom>
          <a:noFill/>
        </p:spPr>
      </p:pic>
      <p:sp>
        <p:nvSpPr>
          <p:cNvPr id="5" name="عنوان 1"/>
          <p:cNvSpPr>
            <a:spLocks noGrp="1"/>
          </p:cNvSpPr>
          <p:nvPr>
            <p:ph type="title"/>
          </p:nvPr>
        </p:nvSpPr>
        <p:spPr>
          <a:xfrm>
            <a:off x="500034" y="2571744"/>
            <a:ext cx="8229600" cy="1143000"/>
          </a:xfrm>
        </p:spPr>
        <p:txBody>
          <a:bodyPr/>
          <a:lstStyle/>
          <a:p>
            <a:r>
              <a:rPr lang="en-US" dirty="0" smtClean="0">
                <a:latin typeface="Blackadder ITC" pitchFamily="82" charset="0"/>
              </a:rPr>
              <a:t>Thanks for your attention </a:t>
            </a:r>
            <a:endParaRPr lang="ar-IQ" dirty="0">
              <a:latin typeface="Blackadder ITC"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85728"/>
            <a:ext cx="4929222" cy="714356"/>
          </a:xfrm>
        </p:spPr>
        <p:txBody>
          <a:bodyPr>
            <a:normAutofit/>
          </a:bodyPr>
          <a:lstStyle/>
          <a:p>
            <a:r>
              <a:rPr lang="en-US" sz="3600" b="1" dirty="0" smtClean="0"/>
              <a:t>HEMOSTATIC TESTING</a:t>
            </a:r>
            <a:endParaRPr lang="ar-IQ" sz="3600" b="1" dirty="0"/>
          </a:p>
        </p:txBody>
      </p:sp>
      <p:sp>
        <p:nvSpPr>
          <p:cNvPr id="3" name="عنصر نائب للمحتوى 2"/>
          <p:cNvSpPr>
            <a:spLocks noGrp="1"/>
          </p:cNvSpPr>
          <p:nvPr>
            <p:ph idx="1"/>
          </p:nvPr>
        </p:nvSpPr>
        <p:spPr>
          <a:xfrm>
            <a:off x="0" y="1600200"/>
            <a:ext cx="6215074" cy="5043510"/>
          </a:xfrm>
        </p:spPr>
        <p:txBody>
          <a:bodyPr>
            <a:normAutofit fontScale="85000" lnSpcReduction="10000"/>
          </a:bodyPr>
          <a:lstStyle/>
          <a:p>
            <a:pPr algn="l" rtl="0">
              <a:buNone/>
            </a:pPr>
            <a:r>
              <a:rPr lang="en-US" dirty="0" smtClean="0"/>
              <a:t>1. Platelet Enumeration and Estimation </a:t>
            </a:r>
          </a:p>
          <a:p>
            <a:pPr algn="l" rtl="0"/>
            <a:r>
              <a:rPr lang="en-US" dirty="0" smtClean="0"/>
              <a:t>The platelet count detects quantitative platelet disorders (thrombocytopenia). Enumeration is performed via automated cell counter or manually (by </a:t>
            </a:r>
            <a:r>
              <a:rPr lang="en-US" dirty="0" err="1" smtClean="0"/>
              <a:t>hemocytometer</a:t>
            </a:r>
            <a:r>
              <a:rPr lang="en-US" dirty="0" smtClean="0"/>
              <a:t>).</a:t>
            </a:r>
          </a:p>
          <a:p>
            <a:r>
              <a:rPr lang="ar-IQ" dirty="0" smtClean="0"/>
              <a:t>تعداد الصفائح الدموية وتقديرها</a:t>
            </a:r>
            <a:endParaRPr lang="en-US" dirty="0" smtClean="0"/>
          </a:p>
          <a:p>
            <a:r>
              <a:rPr lang="ar-IQ" dirty="0" smtClean="0"/>
              <a:t>يكشف تعداد الصفائح الدموية عن اضطرابات كمية في الصفائح الدموية (قلة </a:t>
            </a:r>
            <a:r>
              <a:rPr lang="ar-IQ" dirty="0" err="1" smtClean="0"/>
              <a:t>الصفيحات</a:t>
            </a:r>
            <a:r>
              <a:rPr lang="ar-IQ" dirty="0" smtClean="0"/>
              <a:t> الدموية). يتم إجراء التعداد عن طريق عداد الخلايا الآلي أو يدويًا (بواسطة </a:t>
            </a:r>
            <a:r>
              <a:rPr lang="ar-IQ" dirty="0" err="1" smtClean="0"/>
              <a:t>عدادة</a:t>
            </a:r>
            <a:r>
              <a:rPr lang="ar-IQ" dirty="0" smtClean="0"/>
              <a:t> الكريات الدموية).</a:t>
            </a:r>
            <a:endParaRPr lang="en-US" dirty="0" smtClean="0"/>
          </a:p>
          <a:p>
            <a:pPr algn="l" rtl="0">
              <a:buNone/>
            </a:pPr>
            <a:endParaRPr lang="ar-IQ" dirty="0"/>
          </a:p>
        </p:txBody>
      </p:sp>
      <p:pic>
        <p:nvPicPr>
          <p:cNvPr id="30722" name="Picture 2" descr="Platelet count estimation using the CellaVision DM96 system - ScienceDirect"/>
          <p:cNvPicPr>
            <a:picLocks noChangeAspect="1" noChangeArrowheads="1"/>
          </p:cNvPicPr>
          <p:nvPr/>
        </p:nvPicPr>
        <p:blipFill>
          <a:blip r:embed="rId2"/>
          <a:srcRect/>
          <a:stretch>
            <a:fillRect/>
          </a:stretch>
        </p:blipFill>
        <p:spPr bwMode="auto">
          <a:xfrm>
            <a:off x="6023529" y="0"/>
            <a:ext cx="3120471" cy="3143248"/>
          </a:xfrm>
          <a:prstGeom prst="rect">
            <a:avLst/>
          </a:prstGeom>
          <a:noFill/>
        </p:spPr>
      </p:pic>
      <p:pic>
        <p:nvPicPr>
          <p:cNvPr id="30724" name="Picture 4" descr="Platelets - Part 2 - Platelets Count (Thrombocyte count) - Labpedia.net"/>
          <p:cNvPicPr>
            <a:picLocks noChangeAspect="1" noChangeArrowheads="1"/>
          </p:cNvPicPr>
          <p:nvPr/>
        </p:nvPicPr>
        <p:blipFill>
          <a:blip r:embed="rId3"/>
          <a:srcRect l="3000" t="13875" r="46000" b="5980"/>
          <a:stretch>
            <a:fillRect/>
          </a:stretch>
        </p:blipFill>
        <p:spPr bwMode="auto">
          <a:xfrm>
            <a:off x="6000761" y="3760984"/>
            <a:ext cx="3143240" cy="30970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46" y="285728"/>
            <a:ext cx="3786214" cy="582594"/>
          </a:xfrm>
        </p:spPr>
        <p:txBody>
          <a:bodyPr>
            <a:noAutofit/>
          </a:bodyPr>
          <a:lstStyle/>
          <a:p>
            <a:r>
              <a:rPr lang="en-US" sz="3200" dirty="0" smtClean="0"/>
              <a:t>HEMOSTATIC TESTING</a:t>
            </a:r>
            <a:endParaRPr lang="ar-IQ" sz="3200" dirty="0"/>
          </a:p>
        </p:txBody>
      </p:sp>
      <p:sp>
        <p:nvSpPr>
          <p:cNvPr id="3" name="عنصر نائب للمحتوى 2"/>
          <p:cNvSpPr>
            <a:spLocks noGrp="1"/>
          </p:cNvSpPr>
          <p:nvPr>
            <p:ph idx="1"/>
          </p:nvPr>
        </p:nvSpPr>
        <p:spPr>
          <a:xfrm>
            <a:off x="0" y="1857364"/>
            <a:ext cx="9144000" cy="5000636"/>
          </a:xfrm>
        </p:spPr>
        <p:txBody>
          <a:bodyPr>
            <a:normAutofit fontScale="70000" lnSpcReduction="20000"/>
          </a:bodyPr>
          <a:lstStyle/>
          <a:p>
            <a:pPr algn="l" rtl="0">
              <a:buNone/>
            </a:pPr>
            <a:r>
              <a:rPr lang="en-US" dirty="0" smtClean="0"/>
              <a:t>2. </a:t>
            </a:r>
            <a:r>
              <a:rPr lang="en-US" dirty="0" err="1" smtClean="0"/>
              <a:t>Buccal</a:t>
            </a:r>
            <a:r>
              <a:rPr lang="en-US" dirty="0" smtClean="0"/>
              <a:t> Mucosal Bleeding Time  </a:t>
            </a:r>
            <a:r>
              <a:rPr lang="ar-IQ" dirty="0" smtClean="0"/>
              <a:t>زمن </a:t>
            </a:r>
            <a:r>
              <a:rPr lang="ar-IQ" dirty="0" smtClean="0"/>
              <a:t>نزيف </a:t>
            </a:r>
            <a:r>
              <a:rPr lang="ar-IQ" dirty="0" smtClean="0"/>
              <a:t>الطبقة </a:t>
            </a:r>
            <a:r>
              <a:rPr lang="ar-IQ" dirty="0" err="1" smtClean="0"/>
              <a:t>المخاطيه</a:t>
            </a:r>
            <a:r>
              <a:rPr lang="ar-IQ" dirty="0" smtClean="0"/>
              <a:t> للفم</a:t>
            </a:r>
            <a:endParaRPr lang="en-US" dirty="0" smtClean="0"/>
          </a:p>
          <a:p>
            <a:pPr algn="l" rtl="0"/>
            <a:r>
              <a:rPr lang="en-US" dirty="0" smtClean="0"/>
              <a:t>The bleeding time is the duration of hemorrhage resulting from making a small standardized injury involving only microscopic vessels. The </a:t>
            </a:r>
            <a:r>
              <a:rPr lang="en-US" dirty="0" err="1" smtClean="0"/>
              <a:t>buccal</a:t>
            </a:r>
            <a:r>
              <a:rPr lang="en-US" dirty="0" smtClean="0"/>
              <a:t> mucosal bleeding time is the only reliable and reproducible method in small animals</a:t>
            </a:r>
            <a:r>
              <a:rPr lang="en-US" dirty="0" smtClean="0"/>
              <a:t>.</a:t>
            </a:r>
          </a:p>
          <a:p>
            <a:pPr algn="l" rtl="0"/>
            <a:r>
              <a:rPr lang="en-US" dirty="0" smtClean="0"/>
              <a:t> </a:t>
            </a:r>
            <a:endParaRPr lang="en-US" dirty="0" smtClean="0"/>
          </a:p>
          <a:p>
            <a:r>
              <a:rPr lang="ar-IQ" dirty="0" smtClean="0"/>
              <a:t>زمن النزيف هو مدة النزيف الناتج عن إصابة صغيرة قياسية لا تشمل سوى أوعية دموية دقيقة. زمن النزيف المخاطي للفم هو الطريقة الوحيدة </a:t>
            </a:r>
            <a:r>
              <a:rPr lang="ar-IQ" dirty="0" err="1" smtClean="0"/>
              <a:t>الموثوقة</a:t>
            </a:r>
            <a:r>
              <a:rPr lang="ar-IQ" dirty="0" smtClean="0"/>
              <a:t> وتعطي نتيجة في الحيوانات الصغيرة</a:t>
            </a:r>
            <a:r>
              <a:rPr lang="en-US" dirty="0" smtClean="0"/>
              <a:t>.</a:t>
            </a:r>
            <a:endParaRPr lang="ar-IQ" dirty="0" smtClean="0"/>
          </a:p>
          <a:p>
            <a:endParaRPr lang="ar-IQ" dirty="0" smtClean="0"/>
          </a:p>
          <a:p>
            <a:pPr algn="l" rtl="0"/>
            <a:r>
              <a:rPr lang="en-US" dirty="0" smtClean="0"/>
              <a:t>The </a:t>
            </a:r>
            <a:r>
              <a:rPr lang="en-US" dirty="0" err="1" smtClean="0"/>
              <a:t>buccal</a:t>
            </a:r>
            <a:r>
              <a:rPr lang="en-US" dirty="0" smtClean="0"/>
              <a:t> mucosal bleeding time is the time from incision to cessation of bleeding. Normal ranges are 1.7 to 4.2 minutes in the dog, and 1.4 to 2.4 minutes in the cat</a:t>
            </a:r>
            <a:r>
              <a:rPr lang="en-US" dirty="0" smtClean="0"/>
              <a:t>.</a:t>
            </a:r>
          </a:p>
          <a:p>
            <a:pPr algn="l" rtl="0"/>
            <a:endParaRPr lang="en-US" dirty="0" smtClean="0"/>
          </a:p>
          <a:p>
            <a:r>
              <a:rPr lang="ar-IQ" dirty="0" smtClean="0"/>
              <a:t>وقت نزيف الغشاء المخاطي </a:t>
            </a:r>
            <a:r>
              <a:rPr lang="ar-IQ" dirty="0" err="1" smtClean="0"/>
              <a:t>الخدي</a:t>
            </a:r>
            <a:r>
              <a:rPr lang="ar-IQ" dirty="0" smtClean="0"/>
              <a:t> هو الوقت من الشق إلى توقف النزيف. النطاقات الطبيعية هي 1.7 إلى 4.2 دقيقة في الكلب، و1.4 إلى 2.4 دقيقة في القط.</a:t>
            </a:r>
            <a:endParaRPr lang="en-US" dirty="0" smtClean="0"/>
          </a:p>
        </p:txBody>
      </p:sp>
      <p:pic>
        <p:nvPicPr>
          <p:cNvPr id="29698" name="Picture 2" descr="Assessing Buccal Mucosal... - Veterinary ECC Education"/>
          <p:cNvPicPr>
            <a:picLocks noChangeAspect="1" noChangeArrowheads="1"/>
          </p:cNvPicPr>
          <p:nvPr/>
        </p:nvPicPr>
        <p:blipFill>
          <a:blip r:embed="rId2"/>
          <a:srcRect b="33334"/>
          <a:stretch>
            <a:fillRect/>
          </a:stretch>
        </p:blipFill>
        <p:spPr bwMode="auto">
          <a:xfrm>
            <a:off x="6679400" y="0"/>
            <a:ext cx="2464600" cy="1643050"/>
          </a:xfrm>
          <a:prstGeom prst="rect">
            <a:avLst/>
          </a:prstGeom>
          <a:noFill/>
        </p:spPr>
      </p:pic>
      <p:pic>
        <p:nvPicPr>
          <p:cNvPr id="29700" name="Picture 4" descr="Current Thoughts on Coagulopathy Testing"/>
          <p:cNvPicPr>
            <a:picLocks noChangeAspect="1" noChangeArrowheads="1"/>
          </p:cNvPicPr>
          <p:nvPr/>
        </p:nvPicPr>
        <p:blipFill>
          <a:blip r:embed="rId3"/>
          <a:srcRect/>
          <a:stretch>
            <a:fillRect/>
          </a:stretch>
        </p:blipFill>
        <p:spPr bwMode="auto">
          <a:xfrm>
            <a:off x="3730495" y="-24"/>
            <a:ext cx="2913207" cy="16430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857232"/>
            <a:ext cx="2900354" cy="511156"/>
          </a:xfrm>
        </p:spPr>
        <p:txBody>
          <a:bodyPr>
            <a:normAutofit fontScale="90000"/>
          </a:bodyPr>
          <a:lstStyle/>
          <a:p>
            <a:r>
              <a:rPr lang="en-US" dirty="0" smtClean="0"/>
              <a:t>BLEEDING</a:t>
            </a:r>
            <a:endParaRPr lang="ar-IQ" dirty="0"/>
          </a:p>
        </p:txBody>
      </p:sp>
      <p:sp>
        <p:nvSpPr>
          <p:cNvPr id="3" name="عنصر نائب للمحتوى 2"/>
          <p:cNvSpPr>
            <a:spLocks noGrp="1"/>
          </p:cNvSpPr>
          <p:nvPr>
            <p:ph idx="1"/>
          </p:nvPr>
        </p:nvSpPr>
        <p:spPr>
          <a:xfrm>
            <a:off x="142844" y="1714488"/>
            <a:ext cx="8786874" cy="5143512"/>
          </a:xfrm>
        </p:spPr>
        <p:txBody>
          <a:bodyPr>
            <a:normAutofit fontScale="85000" lnSpcReduction="20000"/>
          </a:bodyPr>
          <a:lstStyle/>
          <a:p>
            <a:pPr algn="l" rtl="0"/>
            <a:r>
              <a:rPr lang="en-US" dirty="0" smtClean="0"/>
              <a:t>is escaping of blood from the circulatory system from damaged blood vessels</a:t>
            </a:r>
          </a:p>
          <a:p>
            <a:pPr algn="l" rtl="0"/>
            <a:r>
              <a:rPr lang="en-US" dirty="0" smtClean="0"/>
              <a:t>Bleeding is a risk in all surgical procedures. Risks are reduced by preoperative assessment to identify and correct disorders of </a:t>
            </a:r>
            <a:r>
              <a:rPr lang="en-US" dirty="0" err="1" smtClean="0"/>
              <a:t>hemostasis</a:t>
            </a:r>
            <a:r>
              <a:rPr lang="en-US" dirty="0" smtClean="0"/>
              <a:t> .</a:t>
            </a:r>
          </a:p>
          <a:p>
            <a:pPr algn="l" rtl="0">
              <a:buNone/>
            </a:pPr>
            <a:r>
              <a:rPr lang="en-US" b="1" dirty="0" smtClean="0"/>
              <a:t>Causes of Surgical Bleeding </a:t>
            </a:r>
          </a:p>
          <a:p>
            <a:pPr algn="l" rtl="0"/>
            <a:r>
              <a:rPr lang="en-US" dirty="0" smtClean="0"/>
              <a:t>Surgical bleeding can arise from </a:t>
            </a:r>
          </a:p>
          <a:p>
            <a:pPr marL="514350" indent="-514350" algn="l" rtl="0">
              <a:buAutoNum type="arabicPeriod"/>
            </a:pPr>
            <a:r>
              <a:rPr lang="en-US" dirty="0" smtClean="0"/>
              <a:t>technical causes and/or from </a:t>
            </a:r>
          </a:p>
          <a:p>
            <a:pPr marL="514350" indent="-514350" algn="l" rtl="0">
              <a:buAutoNum type="arabicPeriod"/>
            </a:pPr>
            <a:r>
              <a:rPr lang="en-US" dirty="0" smtClean="0"/>
              <a:t>the presence of a bleeding disorder. </a:t>
            </a:r>
          </a:p>
          <a:p>
            <a:pPr marL="514350" indent="-514350" algn="l" rtl="0">
              <a:buNone/>
            </a:pPr>
            <a:r>
              <a:rPr lang="en-US" dirty="0" smtClean="0"/>
              <a:t>This differentiation is crucial to patient management.</a:t>
            </a:r>
          </a:p>
          <a:p>
            <a:r>
              <a:rPr lang="ar-IQ" dirty="0" smtClean="0"/>
              <a:t>قد ينشأ النزيف الجراحي نتيجة لأسباب فنية </a:t>
            </a:r>
            <a:r>
              <a:rPr lang="ar-IQ" dirty="0" err="1" smtClean="0"/>
              <a:t>و</a:t>
            </a:r>
            <a:r>
              <a:rPr lang="ar-IQ" dirty="0" smtClean="0"/>
              <a:t>/أو نتيجة لوجود اضطراب نزيف. </a:t>
            </a:r>
          </a:p>
          <a:p>
            <a:r>
              <a:rPr lang="ar-IQ" dirty="0" smtClean="0"/>
              <a:t>ويشكل هذا الاختلاف أهمية بالغة في إدارة المريض</a:t>
            </a:r>
            <a:r>
              <a:rPr lang="en-US" dirty="0" smtClean="0"/>
              <a:t>.</a:t>
            </a:r>
          </a:p>
          <a:p>
            <a:pPr algn="l" rtl="0"/>
            <a:endParaRPr lang="ar-IQ" dirty="0"/>
          </a:p>
        </p:txBody>
      </p:sp>
      <p:pic>
        <p:nvPicPr>
          <p:cNvPr id="28675" name="Picture 3"/>
          <p:cNvPicPr>
            <a:picLocks noChangeAspect="1" noChangeArrowheads="1"/>
          </p:cNvPicPr>
          <p:nvPr/>
        </p:nvPicPr>
        <p:blipFill>
          <a:blip r:embed="rId2"/>
          <a:srcRect l="13726" t="25391" r="67057" b="52148"/>
          <a:stretch>
            <a:fillRect/>
          </a:stretch>
        </p:blipFill>
        <p:spPr bwMode="auto">
          <a:xfrm>
            <a:off x="6643670" y="0"/>
            <a:ext cx="2500330"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pPr algn="l" rtl="0"/>
            <a:r>
              <a:rPr lang="en-US" dirty="0" smtClean="0"/>
              <a:t>Technical Causes The term technical causes of bleeding refers to four </a:t>
            </a:r>
            <a:r>
              <a:rPr lang="en-US" dirty="0" smtClean="0"/>
              <a:t>categories </a:t>
            </a:r>
            <a:r>
              <a:rPr lang="en-US" dirty="0" smtClean="0"/>
              <a:t>of surgical blood loss, related to the procedure itself: </a:t>
            </a:r>
          </a:p>
          <a:p>
            <a:r>
              <a:rPr lang="ar-IQ" dirty="0" smtClean="0"/>
              <a:t>الأسباب الفنية يشير مصطلح الأسباب الفنية للنزيف إلى أربع فئات </a:t>
            </a:r>
            <a:r>
              <a:rPr lang="ar-IQ" dirty="0" smtClean="0"/>
              <a:t>من </a:t>
            </a:r>
            <a:r>
              <a:rPr lang="ar-IQ" dirty="0" smtClean="0"/>
              <a:t>فقدان الدم الجراحي، تتعلق بالإجراء نفسه</a:t>
            </a:r>
            <a:r>
              <a:rPr lang="en-US" dirty="0" smtClean="0"/>
              <a:t>:</a:t>
            </a:r>
          </a:p>
          <a:p>
            <a:pPr algn="l" rtl="0">
              <a:buNone/>
            </a:pPr>
            <a:r>
              <a:rPr lang="en-US" dirty="0" smtClean="0"/>
              <a:t>1. Inadequate repair of vessels or vascular structures that are knowingly opened or divided, whether purposefully or accidentally </a:t>
            </a:r>
          </a:p>
          <a:p>
            <a:r>
              <a:rPr lang="ar-IQ" dirty="0" smtClean="0"/>
              <a:t>الإصلاح غير الكافي للأوعية أو الهياكل الوعائية التي يتم فتحها أو تقسيمها عن عمد، سواء عن قصد أو عن طريق الخطأ</a:t>
            </a:r>
            <a:endParaRPr lang="en-US" dirty="0" smtClean="0"/>
          </a:p>
          <a:p>
            <a:pPr algn="l" rtl="0">
              <a:buNone/>
            </a:pPr>
            <a:r>
              <a:rPr lang="en-US" dirty="0" smtClean="0"/>
              <a:t>2. Occult or undiagnosed, and thus unrepaired, injury to the vascular system</a:t>
            </a:r>
          </a:p>
          <a:p>
            <a:r>
              <a:rPr lang="ar-IQ" dirty="0" smtClean="0"/>
              <a:t>إصابة جرح خفية أو غير مشخصة، وبالتالي غير قابلة للإصلاح، للجهاز الوعائي</a:t>
            </a:r>
            <a:endParaRPr lang="en-US" dirty="0" smtClean="0"/>
          </a:p>
          <a:p>
            <a:pPr algn="l" rtl="0">
              <a:buNone/>
            </a:pPr>
            <a:r>
              <a:rPr lang="en-US" dirty="0" smtClean="0"/>
              <a:t>3. Damage during the course of surgery to organs or structures within the operative field </a:t>
            </a:r>
          </a:p>
          <a:p>
            <a:r>
              <a:rPr lang="ar-IQ" dirty="0" smtClean="0"/>
              <a:t>الضرر أثناء الجراحة للأعضاء أو الهياكل داخل المجال الجراحي</a:t>
            </a:r>
            <a:endParaRPr lang="en-US" dirty="0" smtClean="0"/>
          </a:p>
          <a:p>
            <a:pPr algn="l" rtl="0">
              <a:buNone/>
            </a:pPr>
            <a:r>
              <a:rPr lang="en-US" dirty="0" smtClean="0"/>
              <a:t>4. Damage during the course of surgery, or in the immediate postoperative period, to organs or structures remote from the surgical site</a:t>
            </a:r>
          </a:p>
          <a:p>
            <a:r>
              <a:rPr lang="ar-IQ" dirty="0" smtClean="0"/>
              <a:t>الضرر أثناء الجراحة، أو في فترة ما بعد الجراحة مباشرة، للأعضاء أو الهياكل البعيدة عن موقع الجراحة</a:t>
            </a:r>
            <a:endParaRPr lang="en-US" dirty="0" smtClean="0"/>
          </a:p>
          <a:p>
            <a:pPr algn="l" rtl="0">
              <a:buNone/>
            </a:pPr>
            <a:r>
              <a:rPr lang="en-US" dirty="0" smtClean="0"/>
              <a:t> </a:t>
            </a:r>
            <a:r>
              <a:rPr lang="en-US" b="1" dirty="0" smtClean="0"/>
              <a:t>In human patients, technical causes account for 75% to 90% of significant operative bleeding. The larger and more complex the surgery, the greater is the potential for severe bleeding.</a:t>
            </a:r>
          </a:p>
          <a:p>
            <a:r>
              <a:rPr lang="ar-IQ" dirty="0" smtClean="0"/>
              <a:t>في المرضى من البشر، تشكل الأسباب الفنية 75% إلى 90% من النزيف الجراحي الكبير. وكلما كانت الجراحة أكبر وأكثر تعقيدًا، كلما زاد احتمال حدوث نزيف حاد</a:t>
            </a:r>
            <a:r>
              <a:rPr lang="en-US" dirty="0" smtClean="0"/>
              <a:t>.</a:t>
            </a:r>
          </a:p>
          <a:p>
            <a:endParaRPr lang="ar-IQ"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70000" lnSpcReduction="20000"/>
          </a:bodyPr>
          <a:lstStyle/>
          <a:p>
            <a:pPr algn="l" rtl="0">
              <a:buNone/>
            </a:pPr>
            <a:r>
              <a:rPr lang="en-US" sz="4600" b="1" dirty="0" smtClean="0"/>
              <a:t>Bleeding Disorders</a:t>
            </a:r>
            <a:r>
              <a:rPr lang="en-US" b="1" dirty="0" smtClean="0"/>
              <a:t> </a:t>
            </a:r>
            <a:endParaRPr lang="en-US" dirty="0" smtClean="0"/>
          </a:p>
          <a:p>
            <a:pPr algn="l" rtl="0">
              <a:buNone/>
            </a:pPr>
            <a:r>
              <a:rPr lang="en-US" dirty="0" err="1" smtClean="0"/>
              <a:t>Coagulopathies</a:t>
            </a:r>
            <a:r>
              <a:rPr lang="en-US" dirty="0" smtClean="0"/>
              <a:t> are classified as disorders of primary or secondary </a:t>
            </a:r>
            <a:r>
              <a:rPr lang="en-US" dirty="0" err="1" smtClean="0"/>
              <a:t>hemostasis</a:t>
            </a:r>
            <a:r>
              <a:rPr lang="en-US" dirty="0" smtClean="0"/>
              <a:t>, or both. </a:t>
            </a:r>
          </a:p>
          <a:p>
            <a:pPr>
              <a:buNone/>
            </a:pPr>
            <a:r>
              <a:rPr lang="ar-IQ" dirty="0" smtClean="0"/>
              <a:t>تصنف </a:t>
            </a:r>
            <a:r>
              <a:rPr lang="ar-IQ" dirty="0" err="1" smtClean="0"/>
              <a:t>اعتلالات</a:t>
            </a:r>
            <a:r>
              <a:rPr lang="ar-IQ" dirty="0" smtClean="0"/>
              <a:t> التخثر على أنها اضطرابات في وقف النزيف الأولي أو الثانوي، أو كليهما. </a:t>
            </a:r>
            <a:endParaRPr lang="en-US" dirty="0" smtClean="0"/>
          </a:p>
          <a:p>
            <a:pPr algn="l" rtl="0">
              <a:buNone/>
            </a:pPr>
            <a:r>
              <a:rPr lang="en-US" dirty="0" smtClean="0"/>
              <a:t>1. Disorders of primary </a:t>
            </a:r>
            <a:r>
              <a:rPr lang="en-US" dirty="0" err="1" smtClean="0"/>
              <a:t>hemostasis</a:t>
            </a:r>
            <a:r>
              <a:rPr lang="en-US" dirty="0" smtClean="0"/>
              <a:t> result from decreased circulating platelet numbers (thrombocytopenia), from platelet dysfunction (</a:t>
            </a:r>
            <a:r>
              <a:rPr lang="en-US" dirty="0" err="1" smtClean="0"/>
              <a:t>thrombopathia</a:t>
            </a:r>
            <a:r>
              <a:rPr lang="en-US" dirty="0" smtClean="0"/>
              <a:t>), or, rarely, from a vascular anomaly (</a:t>
            </a:r>
            <a:r>
              <a:rPr lang="en-US" dirty="0" err="1" smtClean="0"/>
              <a:t>vasculopathy</a:t>
            </a:r>
            <a:r>
              <a:rPr lang="en-US" dirty="0" smtClean="0"/>
              <a:t>)</a:t>
            </a:r>
          </a:p>
          <a:p>
            <a:pPr>
              <a:buNone/>
            </a:pPr>
            <a:r>
              <a:rPr lang="ar-IQ" dirty="0" smtClean="0"/>
              <a:t>نشأ اضطرابات وقف النزيف الأولي عن انخفاض أعداد الصفائح الدموية المتداولة (قلة </a:t>
            </a:r>
            <a:r>
              <a:rPr lang="ar-IQ" dirty="0" err="1" smtClean="0"/>
              <a:t>الصفيحات</a:t>
            </a:r>
            <a:r>
              <a:rPr lang="ar-IQ" dirty="0" smtClean="0"/>
              <a:t>)، أو عن خلل في الصفائح الدموية (اعتلال </a:t>
            </a:r>
            <a:r>
              <a:rPr lang="ar-IQ" dirty="0" err="1" smtClean="0"/>
              <a:t>الخثرة</a:t>
            </a:r>
            <a:r>
              <a:rPr lang="ar-IQ" dirty="0" smtClean="0"/>
              <a:t>)، أو نادرًا عن شذوذ وعائي (اعتلال وعائي)</a:t>
            </a:r>
          </a:p>
          <a:p>
            <a:pPr>
              <a:buNone/>
            </a:pPr>
            <a:endParaRPr lang="en-US" dirty="0" smtClean="0"/>
          </a:p>
          <a:p>
            <a:pPr algn="l" rtl="0">
              <a:buNone/>
            </a:pPr>
            <a:r>
              <a:rPr lang="en-US" dirty="0" smtClean="0"/>
              <a:t>2. Disorders of secondary </a:t>
            </a:r>
            <a:r>
              <a:rPr lang="en-US" dirty="0" err="1" smtClean="0"/>
              <a:t>hemostasis</a:t>
            </a:r>
            <a:r>
              <a:rPr lang="en-US" dirty="0" smtClean="0"/>
              <a:t> result from low concentration or activity of coagulation factors </a:t>
            </a:r>
          </a:p>
          <a:p>
            <a:pPr>
              <a:buNone/>
            </a:pPr>
            <a:r>
              <a:rPr lang="ar-IQ" dirty="0" smtClean="0"/>
              <a:t>تنشأ اضطرابات وقف النزيف الثانوي عن انخفاض تركيز أو نشاط عوامل التخثر </a:t>
            </a:r>
            <a:endParaRPr lang="en-US" dirty="0" smtClean="0"/>
          </a:p>
          <a:p>
            <a:pPr algn="l" rtl="0">
              <a:buNone/>
            </a:pPr>
            <a:endParaRPr lang="en-US" dirty="0" smtClean="0"/>
          </a:p>
          <a:p>
            <a:pPr algn="l" rtl="0">
              <a:buNone/>
            </a:pPr>
            <a:r>
              <a:rPr lang="en-US" dirty="0" smtClean="0"/>
              <a:t>Inherited disorders are almost invariably a single defect in primary or secondary </a:t>
            </a:r>
            <a:r>
              <a:rPr lang="en-US" dirty="0" err="1" smtClean="0"/>
              <a:t>hemostasis</a:t>
            </a:r>
            <a:r>
              <a:rPr lang="en-US" dirty="0" smtClean="0"/>
              <a:t>. </a:t>
            </a:r>
          </a:p>
          <a:p>
            <a:pPr algn="l" rtl="0">
              <a:buNone/>
            </a:pPr>
            <a:r>
              <a:rPr lang="en-US" dirty="0" smtClean="0"/>
              <a:t>Acquired disorders, which are more common, frequently affect both primary and secondary </a:t>
            </a:r>
            <a:r>
              <a:rPr lang="en-US" dirty="0" err="1" smtClean="0"/>
              <a:t>hemostasis</a:t>
            </a:r>
            <a:r>
              <a:rPr lang="en-US" dirty="0" smtClean="0"/>
              <a:t> to variable degrees.</a:t>
            </a:r>
          </a:p>
          <a:p>
            <a:pPr>
              <a:buNone/>
            </a:pPr>
            <a:r>
              <a:rPr lang="ar-IQ" dirty="0" smtClean="0"/>
              <a:t>الاضطرابات الموروثة هي دائمًا عيب واحد في وقف النزيف الأولي أو الثانوي. غالبًا ما تؤثر الاضطرابات المكتسبة، وهي الأكثر شيوعًا، على كل من وقف النزيف الأولي والثانوي بدرجات متفاوتة</a:t>
            </a:r>
            <a:r>
              <a:rPr lang="en-US" dirty="0" smtClean="0"/>
              <a:t>.</a:t>
            </a:r>
          </a:p>
          <a:p>
            <a:pPr algn="l" rtl="0"/>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pic>
        <p:nvPicPr>
          <p:cNvPr id="4" name="صورة 3"/>
          <p:cNvPicPr/>
          <p:nvPr/>
        </p:nvPicPr>
        <p:blipFill>
          <a:blip r:embed="rId2"/>
          <a:srcRect l="24094" t="20055" r="51536" b="16129"/>
          <a:stretch>
            <a:fillRect/>
          </a:stretch>
        </p:blipFill>
        <p:spPr bwMode="auto">
          <a:xfrm>
            <a:off x="571471" y="71462"/>
            <a:ext cx="785818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1477</TotalTime>
  <Words>3519</Words>
  <Application>Microsoft Office PowerPoint</Application>
  <PresentationFormat>عرض على الشاشة (3:4)‏</PresentationFormat>
  <Paragraphs>218</Paragraphs>
  <Slides>34</Slides>
  <Notes>0</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 Office</vt:lpstr>
      <vt:lpstr>Bleeding and hemostasis</vt:lpstr>
      <vt:lpstr>Hemostasis</vt:lpstr>
      <vt:lpstr>الشريحة 3</vt:lpstr>
      <vt:lpstr>HEMOSTATIC TESTING</vt:lpstr>
      <vt:lpstr>HEMOSTATIC TESTING</vt:lpstr>
      <vt:lpstr>BLEEDING</vt:lpstr>
      <vt:lpstr>الشريحة 7</vt:lpstr>
      <vt:lpstr>الشريحة 8</vt:lpstr>
      <vt:lpstr>الشريحة 9</vt:lpstr>
      <vt:lpstr>الشريحة 10</vt:lpstr>
      <vt:lpstr>الشريحة 11</vt:lpstr>
      <vt:lpstr>الشريحة 12</vt:lpstr>
      <vt:lpstr>الشريحة 13</vt:lpstr>
      <vt:lpstr>الشريحة 14</vt:lpstr>
      <vt:lpstr>Hypothermia. </vt:lpstr>
      <vt:lpstr>Acidemia. </vt:lpstr>
      <vt:lpstr>Shock. </vt:lpstr>
      <vt:lpstr>Preoperative Hemostatic Assessment</vt:lpstr>
      <vt:lpstr>الشريحة 19</vt:lpstr>
      <vt:lpstr>مهم</vt:lpstr>
      <vt:lpstr>الشريحة 21</vt:lpstr>
      <vt:lpstr>الشريحة 22</vt:lpstr>
      <vt:lpstr>Operative and Postoperative Bleeding</vt:lpstr>
      <vt:lpstr>diagnosis</vt:lpstr>
      <vt:lpstr>الشريحة 25</vt:lpstr>
      <vt:lpstr>الشريحة 26</vt:lpstr>
      <vt:lpstr>الشريحة 27</vt:lpstr>
      <vt:lpstr>الشريحة 28</vt:lpstr>
      <vt:lpstr>Prevention of Surgical Bleeding </vt:lpstr>
      <vt:lpstr>الشريحة 30</vt:lpstr>
      <vt:lpstr>Specific Disorders </vt:lpstr>
      <vt:lpstr>الشريحة 32</vt:lpstr>
      <vt:lpstr>Other Thrombopathies</vt:lpstr>
      <vt:lpstr>Thanks for your attention </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Bleeding and hemostasis</dc:title>
  <dc:creator>dell</dc:creator>
  <cp:lastModifiedBy>dell</cp:lastModifiedBy>
  <cp:revision>97</cp:revision>
  <dcterms:created xsi:type="dcterms:W3CDTF">2024-10-12T18:49:40Z</dcterms:created>
  <dcterms:modified xsi:type="dcterms:W3CDTF">2024-11-17T01:40:42Z</dcterms:modified>
</cp:coreProperties>
</file>